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6" r:id="rId2"/>
    <p:sldId id="257" r:id="rId3"/>
    <p:sldId id="258" r:id="rId4"/>
    <p:sldId id="259" r:id="rId5"/>
    <p:sldId id="260" r:id="rId6"/>
    <p:sldId id="295" r:id="rId7"/>
    <p:sldId id="324" r:id="rId8"/>
    <p:sldId id="296" r:id="rId9"/>
    <p:sldId id="325" r:id="rId10"/>
    <p:sldId id="299" r:id="rId11"/>
    <p:sldId id="261" r:id="rId12"/>
    <p:sldId id="262" r:id="rId13"/>
    <p:sldId id="263" r:id="rId14"/>
    <p:sldId id="303" r:id="rId15"/>
    <p:sldId id="304" r:id="rId16"/>
    <p:sldId id="316" r:id="rId17"/>
    <p:sldId id="317" r:id="rId18"/>
    <p:sldId id="318" r:id="rId19"/>
    <p:sldId id="319" r:id="rId20"/>
    <p:sldId id="305" r:id="rId21"/>
    <p:sldId id="306" r:id="rId22"/>
    <p:sldId id="307" r:id="rId23"/>
    <p:sldId id="320" r:id="rId24"/>
    <p:sldId id="312" r:id="rId25"/>
    <p:sldId id="314" r:id="rId26"/>
    <p:sldId id="269" r:id="rId27"/>
    <p:sldId id="321" r:id="rId28"/>
    <p:sldId id="323" r:id="rId29"/>
    <p:sldId id="322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90" r:id="rId39"/>
    <p:sldId id="291" r:id="rId40"/>
    <p:sldId id="292" r:id="rId41"/>
    <p:sldId id="293" r:id="rId42"/>
    <p:sldId id="294" r:id="rId43"/>
  </p:sldIdLst>
  <p:sldSz cx="12192000" cy="6858000"/>
  <p:notesSz cx="7069138" cy="112093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FAFA"/>
    <a:srgbClr val="EEEEEE"/>
    <a:srgbClr val="8BC34A"/>
    <a:srgbClr val="3D5AFE"/>
    <a:srgbClr val="FF6E40"/>
    <a:srgbClr val="FF9800"/>
    <a:srgbClr val="E04336"/>
    <a:srgbClr val="E040FB"/>
    <a:srgbClr val="FF1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Objects="1">
      <p:cViewPr>
        <p:scale>
          <a:sx n="83" d="100"/>
          <a:sy n="83" d="100"/>
        </p:scale>
        <p:origin x="-19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330" cy="7633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3875" cy="5619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3676" y="2"/>
            <a:ext cx="3063875" cy="5619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402E38C-7C35-4E0F-ADD1-346F20934B9B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647363"/>
            <a:ext cx="3063875" cy="5619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3676" y="10647363"/>
            <a:ext cx="3063875" cy="5619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6D83509-D2C5-4B4A-9434-1EA5F83E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134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63527" cy="56134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4610" y="2"/>
            <a:ext cx="3062526" cy="56134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42A936F-1677-45F8-9A69-587361F7E55B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038" y="1401763"/>
            <a:ext cx="6723062" cy="3783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6815" y="5394483"/>
            <a:ext cx="5655511" cy="441274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0647992"/>
            <a:ext cx="3063527" cy="56134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4610" y="10647992"/>
            <a:ext cx="3062526" cy="56134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6A29013-3DF6-46E7-AE65-C9CB460F8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863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82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40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9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13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1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87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53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1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44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5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61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1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9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74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5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91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04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49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41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64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7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65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85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7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1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918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51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064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384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45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1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677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44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912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5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17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8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3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401763"/>
            <a:ext cx="6723062" cy="3783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4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5" y="2125987"/>
            <a:ext cx="103632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5" y="3840480"/>
            <a:ext cx="85343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A3CC-1535-498B-AEE0-F773F9F26BB0}" type="datetime1">
              <a:rPr lang="en-US" smtClean="0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960" y="319282"/>
            <a:ext cx="11810085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5656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0127" y="1402969"/>
            <a:ext cx="11191748" cy="400110"/>
          </a:xfrm>
        </p:spPr>
        <p:txBody>
          <a:bodyPr lIns="0" tIns="0" rIns="0" bIns="0"/>
          <a:lstStyle>
            <a:lvl1pPr>
              <a:defRPr sz="2600" b="0" i="0" u="heavy">
                <a:solidFill>
                  <a:srgbClr val="3369E8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292E-4C68-4CA4-B085-97A08E8F1D57}" type="datetime1">
              <a:rPr lang="en-US" smtClean="0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960" y="319282"/>
            <a:ext cx="11810085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5656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4369" y="1506224"/>
            <a:ext cx="51174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66666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81392" y="2186056"/>
            <a:ext cx="3052445" cy="238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1" b="0" i="0">
                <a:solidFill>
                  <a:srgbClr val="666666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2BA0A-A97B-498F-B669-5EA2D75C14B7}" type="datetime1">
              <a:rPr lang="en-US" smtClean="0"/>
              <a:t>3/15/2022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960" y="319282"/>
            <a:ext cx="11810085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5656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978F0-8B22-4F24-9D89-E917B30DB5AD}" type="datetime1">
              <a:rPr lang="en-US" smtClean="0"/>
              <a:t>3/15/2022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55009" y="1103381"/>
            <a:ext cx="3681984" cy="3688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EF1B-7B06-43EA-BE7B-29BBF84D6559}" type="datetime1">
              <a:rPr lang="en-US" smtClean="0"/>
              <a:t>3/15/2022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960" y="319285"/>
            <a:ext cx="118100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656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0127" y="1402969"/>
            <a:ext cx="1119174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heavy">
                <a:solidFill>
                  <a:srgbClr val="3369E8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6" y="6377946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4" y="6377946"/>
            <a:ext cx="28041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B3EA0-F2DD-4469-AF0F-95E5B994CECB}" type="datetime1">
              <a:rPr lang="en-US" smtClean="0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4" y="6377946"/>
            <a:ext cx="28041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65.jpe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jpeg"/><Relationship Id="rId9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4340410" y="1050509"/>
            <a:ext cx="7284593" cy="637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ts val="5860"/>
              </a:lnSpc>
            </a:pPr>
            <a:r>
              <a:rPr sz="240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KESELAMATAN DAN KESEHATAN KERJA (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K3)</a:t>
            </a:r>
          </a:p>
        </p:txBody>
      </p:sp>
      <p:sp>
        <p:nvSpPr>
          <p:cNvPr id="5" name="object 4"/>
          <p:cNvSpPr/>
          <p:nvPr/>
        </p:nvSpPr>
        <p:spPr>
          <a:xfrm>
            <a:off x="4321745" y="4955600"/>
            <a:ext cx="6583045" cy="0"/>
          </a:xfrm>
          <a:custGeom>
            <a:avLst/>
            <a:gdLst/>
            <a:ahLst/>
            <a:cxnLst/>
            <a:rect l="l" t="t" r="r" b="b"/>
            <a:pathLst>
              <a:path w="6583045">
                <a:moveTo>
                  <a:pt x="0" y="0"/>
                </a:moveTo>
                <a:lnTo>
                  <a:pt x="6582664" y="0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0410" y="1794064"/>
            <a:ext cx="766013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spc="11" dirty="0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Pengenalan</a:t>
            </a:r>
            <a:r>
              <a:rPr sz="2400" spc="11" dirty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sz="2400" spc="11" dirty="0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Penerapan</a:t>
            </a:r>
            <a:r>
              <a:rPr sz="2400" spc="11" dirty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dirty="0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sz="2400" spc="11" dirty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sz="2400" spc="11" dirty="0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sz="2400" spc="11" dirty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dirty="0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endParaRPr sz="2400" spc="11" dirty="0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0" y="0"/>
            <a:ext cx="1004400" cy="685800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531" y="761327"/>
            <a:ext cx="2084511" cy="2091600"/>
          </a:xfrm>
          <a:prstGeom prst="rect">
            <a:avLst/>
          </a:prstGeom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18" y="4573950"/>
            <a:ext cx="775043" cy="839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2705" y="4573950"/>
            <a:ext cx="2605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id-ID" spc="11" dirty="0" smtClean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Dr. Haeruddin, S.E.,M.M</a:t>
            </a:r>
            <a:endParaRPr lang="id-ID" spc="11" dirty="0"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3070" y="4879270"/>
            <a:ext cx="6467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id-ID" spc="11" dirty="0" smtClean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K3 &amp; ISO – IK12 – SKS 2  Hari Selasa Jam 13.00 – 14.40, R.102</a:t>
            </a:r>
            <a:endParaRPr lang="id-ID" spc="11" dirty="0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960" y="256701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Upaya Pencegahan Kecelakaan Kerja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715002" y="1402969"/>
            <a:ext cx="5976875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/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Identifikasi dan Pengendalian Bahaya Di Tempat Kerja</a:t>
            </a:r>
          </a:p>
          <a:p>
            <a:pPr marL="273044" marR="44450" indent="-273044" algn="l" rtl="0">
              <a:buAutoNum type="arabicPeriod"/>
              <a:tabLst>
                <a:tab pos="5462134" algn="l"/>
              </a:tabLst>
            </a:pPr>
            <a:r>
              <a:rPr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Pemantauan Kondisi Tidak Aman</a:t>
            </a:r>
            <a:r>
              <a:rPr lang="en-US"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 algn="l" rtl="0">
              <a:buAutoNum type="arabicPeriod"/>
              <a:tabLst>
                <a:tab pos="5462134" algn="l"/>
              </a:tabLst>
            </a:pPr>
            <a:r>
              <a:rPr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Pemantauan Tindakan Tidak Aman</a:t>
            </a:r>
            <a:r>
              <a:rPr lang="en-US"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spcBef>
                <a:spcPts val="2400"/>
              </a:spcBef>
            </a:pP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Pembinaan dan Pengawasan</a:t>
            </a:r>
          </a:p>
          <a:p>
            <a:pPr marL="273044" marR="44450" indent="-273044" algn="l" rtl="0">
              <a:buAutoNum type="arabicPeriod"/>
              <a:tabLst>
                <a:tab pos="5462134" algn="l"/>
              </a:tabLst>
            </a:pPr>
            <a:r>
              <a:rPr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Pelatihan dan Pendidikan</a:t>
            </a:r>
            <a:r>
              <a:rPr lang="en-US"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 algn="l" rtl="0">
              <a:spcBef>
                <a:spcPts val="5"/>
              </a:spcBef>
              <a:buAutoNum type="arabicPeriod"/>
              <a:tabLst>
                <a:tab pos="5462134" algn="l"/>
              </a:tabLst>
            </a:pPr>
            <a:r>
              <a:rPr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Konseling &amp; Konsultasi</a:t>
            </a:r>
            <a:r>
              <a:rPr lang="en-US"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 algn="l" rtl="0">
              <a:buAutoNum type="arabicPeriod"/>
              <a:tabLst>
                <a:tab pos="5462134" algn="l"/>
              </a:tabLst>
            </a:pPr>
            <a:r>
              <a:rPr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 Sumber Daya</a:t>
            </a:r>
            <a:r>
              <a:rPr lang="en-US"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spcBef>
                <a:spcPts val="2400"/>
              </a:spcBef>
            </a:pP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Sistem Manajemen</a:t>
            </a:r>
          </a:p>
          <a:p>
            <a:pPr marL="273044" marR="44450" indent="-273044" algn="l" rtl="0">
              <a:spcBef>
                <a:spcPts val="5"/>
              </a:spcBef>
              <a:buAutoNum type="arabicPeriod"/>
              <a:tabLst>
                <a:tab pos="5462134" algn="l"/>
              </a:tabLst>
            </a:pPr>
            <a:r>
              <a:rPr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Prosedur dan Aturan</a:t>
            </a:r>
            <a:r>
              <a:rPr lang="en-US"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 algn="l" rtl="0">
              <a:buAutoNum type="arabicPeriod"/>
              <a:tabLst>
                <a:tab pos="5462134" algn="l"/>
              </a:tabLst>
            </a:pPr>
            <a:r>
              <a:rPr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Penyediaan Sarana dan Prasarana</a:t>
            </a:r>
            <a:r>
              <a:rPr lang="en-US"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 algn="l" rtl="0">
              <a:buAutoNum type="arabicPeriod"/>
              <a:tabLst>
                <a:tab pos="5462134" algn="l"/>
              </a:tabLst>
            </a:pPr>
            <a:r>
              <a:rPr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Penghargaan dan Sanksi</a:t>
            </a:r>
            <a:r>
              <a:rPr lang="en-US" sz="18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45608" y="1374647"/>
            <a:ext cx="0" cy="5135880"/>
          </a:xfrm>
          <a:custGeom>
            <a:avLst/>
            <a:gdLst/>
            <a:ahLst/>
            <a:cxnLst/>
            <a:rect l="l" t="t" r="r" b="b"/>
            <a:pathLst>
              <a:path h="5135880">
                <a:moveTo>
                  <a:pt x="0" y="0"/>
                </a:moveTo>
                <a:lnTo>
                  <a:pt x="0" y="5135880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96" y="1411941"/>
            <a:ext cx="3857625" cy="2571751"/>
          </a:xfrm>
          <a:prstGeom prst="rect">
            <a:avLst/>
          </a:prstGeom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19201"/>
            <a:ext cx="5040000" cy="4555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</a:p>
          <a:p>
            <a:pPr marL="12700" marR="44450">
              <a:lnSpc>
                <a:spcPts val="2111"/>
              </a:lnSpc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Semua sumber, situasi ataupun aktivitas yang berpotensi menimbulkan cedera dan atau penyakit akibat kerja (PAK)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5"/>
              </a:lnSpc>
              <a:spcBef>
                <a:spcPts val="2400"/>
              </a:spcBef>
            </a:pPr>
            <a:r>
              <a:rPr lang="id-ID"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</a:p>
          <a:p>
            <a:pPr marL="273044" marR="44450" indent="-273044">
              <a:buAutoNum type="arabicPeriod"/>
              <a:tabLst>
                <a:tab pos="287647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buAutoNum type="arabicPeriod"/>
              <a:tabLst>
                <a:tab pos="287647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Mesin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buAutoNum type="arabicPeriod"/>
              <a:tabLst>
                <a:tab pos="287647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buAutoNum type="arabicPeriod"/>
              <a:tabLst>
                <a:tab pos="287647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buAutoNum type="arabicPeriod"/>
              <a:tabLst>
                <a:tab pos="287647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5"/>
              </a:lnSpc>
              <a:spcBef>
                <a:spcPts val="2400"/>
              </a:spcBef>
            </a:pPr>
            <a:r>
              <a:rPr lang="id-ID"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</a:p>
          <a:p>
            <a:pPr marL="273044" marR="44450" indent="-273044">
              <a:buAutoNum type="arabicPeriod"/>
              <a:tabLst>
                <a:tab pos="287647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Tindakan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buAutoNum type="arabicPeriod"/>
              <a:tabLst>
                <a:tab pos="287647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Bahaya K3</a:t>
            </a:r>
          </a:p>
        </p:txBody>
      </p:sp>
      <p:sp>
        <p:nvSpPr>
          <p:cNvPr id="7" name="object 7"/>
          <p:cNvSpPr/>
          <p:nvPr/>
        </p:nvSpPr>
        <p:spPr>
          <a:xfrm>
            <a:off x="6096000" y="1344167"/>
            <a:ext cx="0" cy="5135880"/>
          </a:xfrm>
          <a:custGeom>
            <a:avLst/>
            <a:gdLst/>
            <a:ahLst/>
            <a:cxnLst/>
            <a:rect l="l" t="t" r="r" b="b"/>
            <a:pathLst>
              <a:path h="5135880">
                <a:moveTo>
                  <a:pt x="0" y="0"/>
                </a:moveTo>
                <a:lnTo>
                  <a:pt x="0" y="5135880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553200" y="1219201"/>
            <a:ext cx="5040000" cy="492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3105"/>
              </a:lnSpc>
              <a:spcBef>
                <a:spcPts val="2400"/>
              </a:spcBef>
            </a:pPr>
            <a:r>
              <a:rPr lang="id-ID" sz="2400" b="1" kern="0" spc="20">
                <a:solidFill>
                  <a:srgbClr val="2962FF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Faktor</a:t>
            </a:r>
          </a:p>
          <a:p>
            <a:pPr marL="273044" marR="44450" indent="-273044">
              <a:buAutoNum type="arabicPeriod"/>
              <a:tabLst>
                <a:tab pos="287647" algn="l"/>
              </a:tabLst>
            </a:pPr>
            <a:r>
              <a:rPr lang="id-ID" spc="11">
                <a:solidFill>
                  <a:srgbClr val="FF6E4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Biologi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(Bakteri, Virus, Jamur, Tanaman, Binatang)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buAutoNum type="arabicPeriod"/>
              <a:tabLst>
                <a:tab pos="287647" algn="l"/>
              </a:tabLst>
            </a:pPr>
            <a:r>
              <a:rPr lang="id-ID" spc="11">
                <a:solidFill>
                  <a:srgbClr val="FF6E4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Kimia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(Bahan/Material/Cairan/Gas/Uap/Debu Beracun, Reaktif, Radioaktif, Mudah Meledak/Terbakar, Iritan, Korosif)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buAutoNum type="arabicPeriod"/>
              <a:tabLst>
                <a:tab pos="287647" algn="l"/>
              </a:tabLst>
            </a:pPr>
            <a:r>
              <a:rPr lang="id-ID" spc="11">
                <a:solidFill>
                  <a:srgbClr val="FF6E4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Fisik/Mekanik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(Ketinggian, Konstruksi, Mesin/Alat/Kendaraan/Alat Berat, Ruang Terbatas, Tekanan, Kebisingan, Suhu, Cahaya, Listrik, Getaran, Radiasi)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buFont typeface="+mj-lt"/>
              <a:buAutoNum type="arabicPeriod"/>
              <a:tabLst>
                <a:tab pos="287647" algn="l"/>
              </a:tabLst>
            </a:pPr>
            <a:r>
              <a:rPr lang="id-ID" spc="11">
                <a:solidFill>
                  <a:srgbClr val="FF6E4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Biomekanik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(Gerakan Berulang, Postur/Posisi Kerja, Pengangkutan Manual, Desain Tempat Keja/Alat/Mesin)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buFont typeface="+mj-lt"/>
              <a:buAutoNum type="arabicPeriod"/>
              <a:tabLst>
                <a:tab pos="287647" algn="l"/>
              </a:tabLst>
            </a:pPr>
            <a:r>
              <a:rPr lang="id-ID" spc="11">
                <a:solidFill>
                  <a:srgbClr val="FF6E4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Psikologi/Sosial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(Stress, Kekerasan, Pelecehan, Pengucilan, Lingkungan, Emosi Negatif)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2925" y="1266194"/>
            <a:ext cx="4157675" cy="2931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</a:p>
          <a:p>
            <a:pPr marL="12700" marR="44450">
              <a:lnSpc>
                <a:spcPts val="2111"/>
              </a:lnSpc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Potensi kerugian yang bisa</a:t>
            </a:r>
          </a:p>
          <a:p>
            <a:pPr marL="12700" marR="44450">
              <a:lnSpc>
                <a:spcPts val="2111"/>
              </a:lnSpc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diakibatkan apabila terdapat kontak dengan suatu bahaya (contoh : luka bakar, patah tulang, kram, asbetosis,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dsb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82280">
              <a:spcBef>
                <a:spcPts val="24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Penilaian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endParaRPr sz="2400" spc="11">
              <a:solidFill>
                <a:srgbClr val="3D5AFE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44450">
              <a:lnSpc>
                <a:spcPts val="2111"/>
              </a:lnSpc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Perkalian antara nilai frekuensi dengan nilai keparahan suatu resiko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960" y="256701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Resiko K3</a:t>
            </a:r>
          </a:p>
        </p:txBody>
      </p:sp>
      <p:sp>
        <p:nvSpPr>
          <p:cNvPr id="8" name="object 8"/>
          <p:cNvSpPr/>
          <p:nvPr/>
        </p:nvSpPr>
        <p:spPr>
          <a:xfrm>
            <a:off x="5257800" y="1371600"/>
            <a:ext cx="0" cy="5135880"/>
          </a:xfrm>
          <a:custGeom>
            <a:avLst/>
            <a:gdLst/>
            <a:ahLst/>
            <a:cxnLst/>
            <a:rect l="l" t="t" r="r" b="b"/>
            <a:pathLst>
              <a:path h="5135880">
                <a:moveTo>
                  <a:pt x="0" y="0"/>
                </a:moveTo>
                <a:lnTo>
                  <a:pt x="0" y="5135880"/>
                </a:lnTo>
              </a:path>
            </a:pathLst>
          </a:custGeom>
          <a:ln w="6102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43190"/>
              </p:ext>
            </p:extLst>
          </p:nvPr>
        </p:nvGraphicFramePr>
        <p:xfrm>
          <a:off x="5791200" y="1295403"/>
          <a:ext cx="5638800" cy="3164179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0551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1500">
                        <a:latin typeface="Roboto" pitchFamily="2" charset="0"/>
                        <a:ea typeface="Roboto" pitchFamily="2" charset="0"/>
                        <a:cs typeface="Roboto" pitchFamily="2" charset="0"/>
                      </a:endParaRPr>
                    </a:p>
                  </a:txBody>
                  <a:tcPr marL="52623" marR="5262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0" kern="1000" baseline="0">
                          <a:solidFill>
                            <a:srgbClr val="FF6E40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Keparahan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9836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Sangat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Ringan</a:t>
                      </a:r>
                    </a:p>
                  </a:txBody>
                  <a:tcPr marL="52623" marR="526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Ringan</a:t>
                      </a:r>
                    </a:p>
                  </a:txBody>
                  <a:tcPr marL="52623" marR="526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Sedang</a:t>
                      </a:r>
                    </a:p>
                  </a:txBody>
                  <a:tcPr marL="52623" marR="526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Berat</a:t>
                      </a:r>
                    </a:p>
                  </a:txBody>
                  <a:tcPr marL="52623" marR="526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Sangat Berat</a:t>
                      </a:r>
                    </a:p>
                  </a:txBody>
                  <a:tcPr marL="52623" marR="526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09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0" kern="1000" baseline="0">
                          <a:solidFill>
                            <a:srgbClr val="FF6E40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Frekuensi</a:t>
                      </a:r>
                    </a:p>
                  </a:txBody>
                  <a:tcPr marL="52623" marR="526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Sangat Sering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Sedang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Tinggi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3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Tinggi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3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Ekstrim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2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Ekstrim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2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7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Sering</a:t>
                      </a:r>
                      <a:endParaRPr lang="id-ID" sz="1500" kern="10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boto Medium" pitchFamily="2" charset="0"/>
                        <a:ea typeface="Roboto Medium" pitchFamily="2" charset="0"/>
                        <a:cs typeface="Roboto Medium" pitchFamily="2" charset="0"/>
                      </a:endParaRP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Sedang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Sedang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Tinggi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3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Tinggi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3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Ekstrim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2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50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Sedang</a:t>
                      </a:r>
                      <a:endParaRPr lang="id-ID" sz="1500" kern="10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boto Medium" pitchFamily="2" charset="0"/>
                        <a:ea typeface="Roboto Medium" pitchFamily="2" charset="0"/>
                        <a:cs typeface="Roboto Medium" pitchFamily="2" charset="0"/>
                      </a:endParaRP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Rendah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Sedang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Sedang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Tinggi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3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Ekstrim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2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Jarang</a:t>
                      </a:r>
                      <a:endParaRPr lang="id-ID" sz="1500" kern="10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boto Medium" pitchFamily="2" charset="0"/>
                        <a:ea typeface="Roboto Medium" pitchFamily="2" charset="0"/>
                        <a:cs typeface="Roboto Medium" pitchFamily="2" charset="0"/>
                      </a:endParaRP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Rendah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Sedang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Sedang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Tinggi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3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Tinggi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3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09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Sangat Jarang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Rendah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Rendah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Sedang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Sedang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Tinggi</a:t>
                      </a:r>
                    </a:p>
                  </a:txBody>
                  <a:tcPr marL="52623" marR="52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3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791200" y="4724400"/>
          <a:ext cx="5638800" cy="15240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Rendah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AF50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Perlu Aturan/Prosedur/Rambu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Sedang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3B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Perlu Tindakan Langsung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Tinggi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33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Perlu Perencanaan Pengendalian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Ekstrim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27B0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kern="10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Perlu Perhatian Manajemen Atas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4230" y="1981203"/>
            <a:ext cx="1085215" cy="3761740"/>
          </a:xfrm>
          <a:custGeom>
            <a:avLst/>
            <a:gdLst/>
            <a:ahLst/>
            <a:cxnLst/>
            <a:rect l="l" t="t" r="r" b="b"/>
            <a:pathLst>
              <a:path w="1085215" h="3761740">
                <a:moveTo>
                  <a:pt x="0" y="1120775"/>
                </a:moveTo>
                <a:lnTo>
                  <a:pt x="542544" y="0"/>
                </a:lnTo>
                <a:lnTo>
                  <a:pt x="1085088" y="1120775"/>
                </a:lnTo>
                <a:lnTo>
                  <a:pt x="816610" y="1120775"/>
                </a:lnTo>
                <a:lnTo>
                  <a:pt x="816610" y="3761232"/>
                </a:lnTo>
                <a:lnTo>
                  <a:pt x="268478" y="3761232"/>
                </a:lnTo>
                <a:lnTo>
                  <a:pt x="268478" y="1120775"/>
                </a:lnTo>
                <a:lnTo>
                  <a:pt x="0" y="1120775"/>
                </a:lnTo>
                <a:close/>
              </a:path>
            </a:pathLst>
          </a:custGeom>
          <a:solidFill>
            <a:srgbClr val="FF6E40"/>
          </a:solidFill>
          <a:ln w="36576">
            <a:noFill/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Pengendalian Resiko K3</a:t>
            </a:r>
          </a:p>
        </p:txBody>
      </p:sp>
      <p:sp>
        <p:nvSpPr>
          <p:cNvPr id="8" name="object 8"/>
          <p:cNvSpPr/>
          <p:nvPr/>
        </p:nvSpPr>
        <p:spPr>
          <a:xfrm>
            <a:off x="390871" y="1953263"/>
            <a:ext cx="1091565" cy="3761740"/>
          </a:xfrm>
          <a:custGeom>
            <a:avLst/>
            <a:gdLst/>
            <a:ahLst/>
            <a:cxnLst/>
            <a:rect l="l" t="t" r="r" b="b"/>
            <a:pathLst>
              <a:path w="1091564" h="3761740">
                <a:moveTo>
                  <a:pt x="0" y="1126998"/>
                </a:moveTo>
                <a:lnTo>
                  <a:pt x="545592" y="0"/>
                </a:lnTo>
                <a:lnTo>
                  <a:pt x="1091184" y="1126998"/>
                </a:lnTo>
                <a:lnTo>
                  <a:pt x="821182" y="1126998"/>
                </a:lnTo>
                <a:lnTo>
                  <a:pt x="821182" y="3761232"/>
                </a:lnTo>
                <a:lnTo>
                  <a:pt x="269989" y="3761232"/>
                </a:lnTo>
                <a:lnTo>
                  <a:pt x="269989" y="1126998"/>
                </a:lnTo>
                <a:lnTo>
                  <a:pt x="0" y="1126998"/>
                </a:lnTo>
                <a:close/>
              </a:path>
            </a:pathLst>
          </a:custGeom>
          <a:solidFill>
            <a:srgbClr val="FF6E40"/>
          </a:solidFill>
          <a:ln w="36576">
            <a:noFill/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0706" y="3332020"/>
            <a:ext cx="320601" cy="2057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531"/>
              </a:lnSpc>
            </a:pPr>
            <a:r>
              <a:rPr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KEHANDALAN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58202"/>
              </p:ext>
            </p:extLst>
          </p:nvPr>
        </p:nvGraphicFramePr>
        <p:xfrm>
          <a:off x="1697770" y="910110"/>
          <a:ext cx="8796460" cy="5859746"/>
        </p:xfrm>
        <a:graphic>
          <a:graphicData uri="http://schemas.openxmlformats.org/drawingml/2006/table">
            <a:tbl>
              <a:tblPr/>
              <a:tblGrid>
                <a:gridCol w="2666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5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40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1227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105"/>
                        </a:lnSpc>
                        <a:spcAft>
                          <a:spcPts val="0"/>
                        </a:spcAft>
                        <a:tabLst>
                          <a:tab pos="1021080" algn="l"/>
                          <a:tab pos="457200" algn="l"/>
                        </a:tabLst>
                      </a:pPr>
                      <a:r>
                        <a:rPr lang="id-ID" sz="2400" kern="1200" spc="10" smtClean="0">
                          <a:solidFill>
                            <a:srgbClr val="3D5AFE"/>
                          </a:solidFill>
                          <a:effectLst/>
                          <a:latin typeface="Roboto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Hirarki Pengendalian Resiko/Bahaya </a:t>
                      </a:r>
                      <a:endParaRPr lang="id-ID" sz="2400" kern="1200" spc="10">
                        <a:solidFill>
                          <a:srgbClr val="3D5AFE"/>
                        </a:solidFill>
                        <a:effectLst/>
                        <a:latin typeface="Roboto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940"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kern="1200" spc="10" smtClean="0">
                          <a:solidFill>
                            <a:srgbClr val="262626"/>
                          </a:solidFill>
                          <a:latin typeface="Roboto Medium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Eliminasi </a:t>
                      </a:r>
                      <a:endParaRPr lang="id-ID" sz="1900" kern="1200" spc="10">
                        <a:solidFill>
                          <a:srgbClr val="262626"/>
                        </a:solidFill>
                        <a:latin typeface="Roboto Medium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kern="1200" spc="10">
                          <a:solidFill>
                            <a:srgbClr val="262626"/>
                          </a:solidFill>
                          <a:latin typeface="Roboto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Eliminasi Bahaya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kern="1200" spc="1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Tempat </a:t>
                      </a:r>
                      <a:r>
                        <a:rPr lang="id-ID" sz="1900" kern="1200" spc="1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 / Pekerjaan </a:t>
                      </a:r>
                      <a:r>
                        <a:rPr lang="id-ID" sz="1900" kern="1200" spc="1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Aman (Mengurangi Bahaya)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7500"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kern="1200" spc="10" smtClean="0">
                          <a:solidFill>
                            <a:srgbClr val="262626"/>
                          </a:solidFill>
                          <a:latin typeface="Roboto Medium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Substitusi </a:t>
                      </a:r>
                      <a:endParaRPr lang="id-ID" sz="1900" kern="1200" spc="10">
                        <a:solidFill>
                          <a:srgbClr val="262626"/>
                        </a:solidFill>
                        <a:latin typeface="Roboto Medium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kern="1200" spc="10">
                          <a:solidFill>
                            <a:srgbClr val="262626"/>
                          </a:solidFill>
                          <a:latin typeface="Roboto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Penggantian Alat/Mesin/Bahan/Tempat Kerja yang Lebih Aman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7500"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kern="1200" spc="10" smtClean="0">
                          <a:solidFill>
                            <a:srgbClr val="262626"/>
                          </a:solidFill>
                          <a:latin typeface="Roboto Medium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 </a:t>
                      </a:r>
                      <a:endParaRPr lang="id-ID" sz="1900" kern="1200" spc="10">
                        <a:solidFill>
                          <a:srgbClr val="262626"/>
                        </a:solidFill>
                        <a:latin typeface="Roboto Medium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kern="1200" spc="10">
                          <a:solidFill>
                            <a:srgbClr val="262626"/>
                          </a:solidFill>
                          <a:latin typeface="Roboto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Modifikasi Alat/Mesin/Tempat Kerja yang Lebih Aman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7500"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kern="1200" spc="10" smtClean="0">
                          <a:solidFill>
                            <a:srgbClr val="262626"/>
                          </a:solidFill>
                          <a:latin typeface="Roboto Medium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Administrasi </a:t>
                      </a:r>
                      <a:endParaRPr lang="id-ID" sz="1900" kern="1200" spc="10">
                        <a:solidFill>
                          <a:srgbClr val="262626"/>
                        </a:solidFill>
                        <a:latin typeface="Roboto Medium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kern="1200" spc="10">
                          <a:solidFill>
                            <a:srgbClr val="262626"/>
                          </a:solidFill>
                          <a:latin typeface="Roboto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Prosedur, Aturan, Pelatihan, Durasi Kerja, Tanda Bahaya, Rambu, Poster, Label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kern="1200" spc="1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Tenaga Kerja </a:t>
                      </a:r>
                      <a:r>
                        <a:rPr lang="id-ID" sz="1900" kern="1200" spc="1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Aman (Mengurangi </a:t>
                      </a:r>
                      <a:r>
                        <a:rPr lang="id-ID" sz="1900" kern="1200" spc="1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Paparan)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5220"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kern="1200" spc="10" smtClean="0">
                          <a:solidFill>
                            <a:srgbClr val="262626"/>
                          </a:solidFill>
                          <a:latin typeface="Roboto Medium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Alat </a:t>
                      </a:r>
                      <a:r>
                        <a:rPr lang="id-ID" sz="1900" kern="1200" spc="10">
                          <a:solidFill>
                            <a:srgbClr val="262626"/>
                          </a:solidFill>
                          <a:latin typeface="Roboto Medium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Pelindung </a:t>
                      </a:r>
                      <a:r>
                        <a:rPr lang="id-ID" sz="1900" kern="1200" spc="10" smtClean="0">
                          <a:solidFill>
                            <a:srgbClr val="262626"/>
                          </a:solidFill>
                          <a:latin typeface="Roboto Medium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Diri</a:t>
                      </a:r>
                      <a:endParaRPr lang="id-ID" sz="1900" kern="1200" spc="10">
                        <a:solidFill>
                          <a:srgbClr val="262626"/>
                        </a:solidFill>
                        <a:latin typeface="Roboto Medium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kern="1200" spc="10">
                          <a:solidFill>
                            <a:srgbClr val="262626"/>
                          </a:solidFill>
                          <a:latin typeface="Roboto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Menyediakan APD kepada Tenaga Kerja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object 9"/>
          <p:cNvSpPr txBox="1"/>
          <p:nvPr/>
        </p:nvSpPr>
        <p:spPr>
          <a:xfrm>
            <a:off x="11093593" y="3207331"/>
            <a:ext cx="320601" cy="24384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algn="ctr">
              <a:lnSpc>
                <a:spcPts val="2531"/>
              </a:lnSpc>
            </a:pPr>
            <a:r>
              <a:rPr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PERLINDUNGAN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8472" y="1344170"/>
            <a:ext cx="7261303" cy="4955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</a:p>
          <a:p>
            <a:pPr marL="12700" marR="44450">
              <a:lnSpc>
                <a:spcPts val="2111"/>
              </a:lnSpc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5R adalah cara/metode untuk mengatur/mengelola/mengorganisir tempat kerja menjadi tempat kerja yang lebih baik secara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berkelanjutan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</a:p>
          <a:p>
            <a:pPr marL="12700" marR="44450">
              <a:lnSpc>
                <a:spcPts val="2111"/>
              </a:lnSpc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 meningkatkan efisiensi dan kualitas tempat kerja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Manfaat</a:t>
            </a:r>
          </a:p>
          <a:p>
            <a:pPr marL="273044" marR="44450" indent="-273044">
              <a:lnSpc>
                <a:spcPts val="2111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 produktivitas karena pengaturan tempat kerja yang lebih efisien.</a:t>
            </a:r>
          </a:p>
          <a:p>
            <a:pPr marL="273044" marR="44450" indent="-273044">
              <a:lnSpc>
                <a:spcPts val="2111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 kenyamanan karena tempat kerja selalu bersih dan luas.</a:t>
            </a:r>
          </a:p>
          <a:p>
            <a:pPr marL="273044" marR="44450" indent="-273044">
              <a:lnSpc>
                <a:spcPts val="2111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 bahaya di tempat kerja karena kualitas tempat kerja yang bagus/baik.</a:t>
            </a:r>
          </a:p>
          <a:p>
            <a:pPr marL="273044" marR="44450" indent="-273044">
              <a:lnSpc>
                <a:spcPts val="2111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Menambah penghematan karena menghilangkan pemborosan-pemborosan di tempat kerja.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 5R</a:t>
            </a:r>
          </a:p>
        </p:txBody>
      </p:sp>
      <p:sp>
        <p:nvSpPr>
          <p:cNvPr id="7" name="object 7"/>
          <p:cNvSpPr/>
          <p:nvPr/>
        </p:nvSpPr>
        <p:spPr>
          <a:xfrm>
            <a:off x="3755457" y="1344170"/>
            <a:ext cx="0" cy="5166995"/>
          </a:xfrm>
          <a:custGeom>
            <a:avLst/>
            <a:gdLst/>
            <a:ahLst/>
            <a:cxnLst/>
            <a:rect l="l" t="t" r="r" b="b"/>
            <a:pathLst>
              <a:path h="5166995">
                <a:moveTo>
                  <a:pt x="0" y="0"/>
                </a:moveTo>
                <a:lnTo>
                  <a:pt x="0" y="5166982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0" y="1344168"/>
            <a:ext cx="2545683" cy="2466483"/>
          </a:xfrm>
          <a:prstGeom prst="rect">
            <a:avLst/>
          </a:prstGeom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267202" y="1219201"/>
            <a:ext cx="7286171" cy="5340096"/>
          </a:xfrm>
          <a:prstGeom prst="rect">
            <a:avLst/>
          </a:prstGeom>
        </p:spPr>
        <p:txBody>
          <a:bodyPr vert="horz" wrap="square" lIns="0" tIns="0" rIns="0" bIns="0" rtlCol="0">
            <a:normAutofit fontScale="77500" lnSpcReduction="20000"/>
          </a:bodyPr>
          <a:lstStyle/>
          <a:p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Ringkas</a:t>
            </a: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Memilah barang  yang diperlukan &amp; yang tidak diperlukan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Memilah barang  yang sudah rusak dan barang  yang masih dapat  digunakan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Memilah barang  yang harus dibuang </a:t>
            </a:r>
            <a:r>
              <a:rPr spc="11" smtClean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 tidak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Memilah barang  yang sering </a:t>
            </a:r>
            <a:r>
              <a:rPr spc="11" smtClean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digunakan atau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jarang </a:t>
            </a:r>
            <a:r>
              <a:rPr spc="11" smtClean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penggunaannya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Rapi</a:t>
            </a: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Menata/mengurutkan  peralatan/barang  berdasarkan  alur proses  kerja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Menata/mengurutkan  peralatan/barang  berdasarkan  keseringan  penggunaannya, keseragaman</a:t>
            </a:r>
            <a:r>
              <a:rPr spc="11" smtClean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fungsi </a:t>
            </a:r>
            <a:r>
              <a:rPr spc="11" smtClean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batas waktu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  tanda  visual supaya  peralatan/barang </a:t>
            </a:r>
            <a:r>
              <a:rPr spc="11" smtClean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mudah ditemukan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76239" indent="-273044">
              <a:lnSpc>
                <a:spcPct val="120000"/>
              </a:lnSpc>
              <a:spcBef>
                <a:spcPts val="1200"/>
              </a:spcBef>
              <a:tabLst>
                <a:tab pos="3153966" algn="l"/>
              </a:tabLst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Resik</a:t>
            </a: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Membersihkan  tempat  kerja dari semua </a:t>
            </a:r>
            <a:r>
              <a:rPr spc="11" smtClean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kotoran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 debu dan sampah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287647" algn="l"/>
              </a:tabLst>
            </a:pPr>
            <a:r>
              <a:rPr spc="11" smtClean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 sarana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 prasarana </a:t>
            </a:r>
            <a:r>
              <a:rPr spc="11" smtClean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kebersihan di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 kerja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Meminimalisir  sumber-sumber </a:t>
            </a:r>
            <a:r>
              <a:rPr spc="11" smtClean="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sampah dan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kotoran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287647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Memperbarui/memperbaiki  tempat  kerja yang sudah usang/rusak  (peremajaan)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76239" indent="-273044">
              <a:lnSpc>
                <a:spcPct val="120000"/>
              </a:lnSpc>
              <a:spcBef>
                <a:spcPts val="1200"/>
              </a:spcBef>
              <a:tabLst>
                <a:tab pos="3153966" algn="l"/>
              </a:tabLst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Rawat</a:t>
            </a:r>
          </a:p>
          <a:p>
            <a:pPr marR="476239">
              <a:lnSpc>
                <a:spcPct val="120000"/>
              </a:lnSpc>
              <a:tabLst>
                <a:tab pos="3153966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Mempertahankan  3 kondisi di atas dari waktu ke waktu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76239" indent="-273044">
              <a:lnSpc>
                <a:spcPct val="120000"/>
              </a:lnSpc>
              <a:spcBef>
                <a:spcPts val="1200"/>
              </a:spcBef>
              <a:tabLst>
                <a:tab pos="3153966" algn="l"/>
              </a:tabLst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Rajin</a:t>
            </a:r>
          </a:p>
          <a:p>
            <a:pPr marR="476239">
              <a:lnSpc>
                <a:spcPct val="120000"/>
              </a:lnSpc>
              <a:tabLst>
                <a:tab pos="3153966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Mendisiplinkan  diri untuk melakukan  4 hal di atas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Langkah-Langkah Penerapan 5R</a:t>
            </a:r>
          </a:p>
        </p:txBody>
      </p:sp>
      <p:sp>
        <p:nvSpPr>
          <p:cNvPr id="6" name="object 6"/>
          <p:cNvSpPr/>
          <p:nvPr/>
        </p:nvSpPr>
        <p:spPr>
          <a:xfrm>
            <a:off x="3922775" y="1240536"/>
            <a:ext cx="0" cy="5318760"/>
          </a:xfrm>
          <a:custGeom>
            <a:avLst/>
            <a:gdLst/>
            <a:ahLst/>
            <a:cxnLst/>
            <a:rect l="l" t="t" r="r" b="b"/>
            <a:pathLst>
              <a:path h="5318759">
                <a:moveTo>
                  <a:pt x="0" y="0"/>
                </a:moveTo>
                <a:lnTo>
                  <a:pt x="0" y="5318760"/>
                </a:lnTo>
              </a:path>
            </a:pathLst>
          </a:custGeom>
          <a:ln w="6102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401" y="5995124"/>
            <a:ext cx="3390035" cy="433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12000"/>
              </a:scheme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Penerapan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Budaya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5R Di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Tempat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3" y="1219200"/>
            <a:ext cx="3157052" cy="2410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45" y="3759558"/>
            <a:ext cx="3157711" cy="21046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377696"/>
            <a:ext cx="1438656" cy="2005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6559" y="4267199"/>
            <a:ext cx="1438655" cy="1999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94640" y="1389888"/>
            <a:ext cx="1438655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0944" y="1380744"/>
            <a:ext cx="1438655" cy="1999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4267199"/>
            <a:ext cx="1438656" cy="1999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4640" y="4267199"/>
            <a:ext cx="1438655" cy="1999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45593" y="2185232"/>
            <a:ext cx="187109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Tanda Larangan</a:t>
            </a: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Makna Rambu Di Tempat Kerja</a:t>
            </a:r>
          </a:p>
        </p:txBody>
      </p:sp>
      <p:sp>
        <p:nvSpPr>
          <p:cNvPr id="20" name="object 8"/>
          <p:cNvSpPr txBox="1"/>
          <p:nvPr/>
        </p:nvSpPr>
        <p:spPr>
          <a:xfrm>
            <a:off x="6036314" y="2185232"/>
            <a:ext cx="187109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Tanda Bahaya</a:t>
            </a:r>
          </a:p>
        </p:txBody>
      </p:sp>
      <p:sp>
        <p:nvSpPr>
          <p:cNvPr id="21" name="object 8"/>
          <p:cNvSpPr txBox="1"/>
          <p:nvPr/>
        </p:nvSpPr>
        <p:spPr>
          <a:xfrm>
            <a:off x="9931833" y="2185232"/>
            <a:ext cx="2214448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Tanda Kewajiban</a:t>
            </a:r>
          </a:p>
        </p:txBody>
      </p:sp>
      <p:sp>
        <p:nvSpPr>
          <p:cNvPr id="22" name="object 8"/>
          <p:cNvSpPr txBox="1"/>
          <p:nvPr/>
        </p:nvSpPr>
        <p:spPr>
          <a:xfrm>
            <a:off x="2045593" y="4805282"/>
            <a:ext cx="1871091" cy="955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Tanda Sarana Darurat Kebakaran</a:t>
            </a:r>
          </a:p>
        </p:txBody>
      </p:sp>
      <p:sp>
        <p:nvSpPr>
          <p:cNvPr id="24" name="object 8"/>
          <p:cNvSpPr txBox="1"/>
          <p:nvPr/>
        </p:nvSpPr>
        <p:spPr>
          <a:xfrm>
            <a:off x="6036314" y="4382089"/>
            <a:ext cx="1871091" cy="127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Tanda Sarana Keselamatan, P3K dan Evakuasi Darurat</a:t>
            </a:r>
          </a:p>
        </p:txBody>
      </p:sp>
      <p:sp>
        <p:nvSpPr>
          <p:cNvPr id="25" name="object 8"/>
          <p:cNvSpPr txBox="1"/>
          <p:nvPr/>
        </p:nvSpPr>
        <p:spPr>
          <a:xfrm>
            <a:off x="9931833" y="4913007"/>
            <a:ext cx="2214448" cy="637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Tanda Sarana / Fasilitas Umum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257833" y="1037375"/>
            <a:ext cx="1450331" cy="1445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4082" y="1037375"/>
            <a:ext cx="1445428" cy="1445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24202" y="1037375"/>
            <a:ext cx="1445428" cy="1445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62737" y="2915015"/>
            <a:ext cx="1446655" cy="1445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4079" y="2915627"/>
            <a:ext cx="1444203" cy="14438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7317" y="2916239"/>
            <a:ext cx="1445428" cy="1442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57836" y="4978835"/>
            <a:ext cx="1449105" cy="14450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4082" y="4980059"/>
            <a:ext cx="1445428" cy="14426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24202" y="4980672"/>
            <a:ext cx="1445428" cy="1441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0566" y="1139100"/>
            <a:ext cx="4565807" cy="4350811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507" t="-1754" r="-2902" b="-333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Label Kemasan Bahan Beracun Dan Berbahaya (B3)</a:t>
            </a:r>
          </a:p>
        </p:txBody>
      </p:sp>
      <p:sp>
        <p:nvSpPr>
          <p:cNvPr id="21" name="object 21"/>
          <p:cNvSpPr/>
          <p:nvPr/>
        </p:nvSpPr>
        <p:spPr>
          <a:xfrm>
            <a:off x="5568696" y="1118617"/>
            <a:ext cx="0" cy="5633720"/>
          </a:xfrm>
          <a:custGeom>
            <a:avLst/>
            <a:gdLst/>
            <a:ahLst/>
            <a:cxnLst/>
            <a:rect l="l" t="t" r="r" b="b"/>
            <a:pathLst>
              <a:path h="5633720">
                <a:moveTo>
                  <a:pt x="0" y="0"/>
                </a:moveTo>
                <a:lnTo>
                  <a:pt x="0" y="5633707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/>
          <p:cNvSpPr txBox="1"/>
          <p:nvPr/>
        </p:nvSpPr>
        <p:spPr>
          <a:xfrm>
            <a:off x="2178663" y="5718906"/>
            <a:ext cx="3390035" cy="433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12000"/>
              </a:scheme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Contoh Label Kemasan B3</a:t>
            </a:r>
          </a:p>
        </p:txBody>
      </p:sp>
      <p:sp>
        <p:nvSpPr>
          <p:cNvPr id="27" name="object 9"/>
          <p:cNvSpPr txBox="1"/>
          <p:nvPr/>
        </p:nvSpPr>
        <p:spPr>
          <a:xfrm>
            <a:off x="294923" y="6283596"/>
            <a:ext cx="5278935" cy="433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12000"/>
              </a:scheme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sp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GHS (Globally Harmonized System) </a:t>
            </a:r>
            <a:r>
              <a:rPr lang="id-ID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UN (United Nations)</a:t>
            </a:r>
          </a:p>
        </p:txBody>
      </p:sp>
      <p:sp>
        <p:nvSpPr>
          <p:cNvPr id="28" name="object 9"/>
          <p:cNvSpPr txBox="1"/>
          <p:nvPr/>
        </p:nvSpPr>
        <p:spPr>
          <a:xfrm>
            <a:off x="6257834" y="2512996"/>
            <a:ext cx="145155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Mudah</a:t>
            </a:r>
            <a:r>
              <a:rPr lang="en-US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Meledak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8041018" y="2512996"/>
            <a:ext cx="1451556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Mudah</a:t>
            </a:r>
            <a:r>
              <a:rPr lang="en-US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Menyala</a:t>
            </a:r>
            <a:r>
              <a:rPr lang="en-US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/</a:t>
            </a:r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Terbakar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5" name="object 9"/>
          <p:cNvSpPr txBox="1"/>
          <p:nvPr/>
        </p:nvSpPr>
        <p:spPr>
          <a:xfrm>
            <a:off x="9819911" y="2512996"/>
            <a:ext cx="145155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Oksidator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6257834" y="4392762"/>
            <a:ext cx="145155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Korosif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" name="object 9"/>
          <p:cNvSpPr txBox="1"/>
          <p:nvPr/>
        </p:nvSpPr>
        <p:spPr>
          <a:xfrm>
            <a:off x="8036727" y="4392762"/>
            <a:ext cx="145155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Beracun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9815621" y="4392759"/>
            <a:ext cx="1451556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Mengganggu</a:t>
            </a:r>
            <a:r>
              <a:rPr lang="en-US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Pernafasan</a:t>
            </a:r>
            <a:r>
              <a:rPr lang="en-US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Pemicu</a:t>
            </a:r>
            <a:r>
              <a:rPr lang="en-US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Kamker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2" name="object 9"/>
          <p:cNvSpPr txBox="1"/>
          <p:nvPr/>
        </p:nvSpPr>
        <p:spPr>
          <a:xfrm>
            <a:off x="6257834" y="6456582"/>
            <a:ext cx="145155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Pemicu</a:t>
            </a:r>
            <a:r>
              <a:rPr lang="en-US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Iritasi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3" name="object 9"/>
          <p:cNvSpPr txBox="1"/>
          <p:nvPr/>
        </p:nvSpPr>
        <p:spPr>
          <a:xfrm>
            <a:off x="8036727" y="6456582"/>
            <a:ext cx="145155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Gas </a:t>
            </a:r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Bertekanan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4" name="object 9"/>
          <p:cNvSpPr txBox="1"/>
          <p:nvPr/>
        </p:nvSpPr>
        <p:spPr>
          <a:xfrm>
            <a:off x="9815621" y="6456581"/>
            <a:ext cx="1451556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Pencemar</a:t>
            </a:r>
            <a:r>
              <a:rPr lang="en-US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1200" kern="2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Lingkungan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1056" y="1353311"/>
            <a:ext cx="6181344" cy="465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Label </a:t>
            </a: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Transportasi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Beracun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Berbahaya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(B3)</a:t>
            </a:r>
          </a:p>
        </p:txBody>
      </p:sp>
      <p:sp>
        <p:nvSpPr>
          <p:cNvPr id="6" name="object 6"/>
          <p:cNvSpPr/>
          <p:nvPr/>
        </p:nvSpPr>
        <p:spPr>
          <a:xfrm>
            <a:off x="554736" y="1353317"/>
            <a:ext cx="4669536" cy="1932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616" y="3285744"/>
            <a:ext cx="4309872" cy="2718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4739" y="6258019"/>
            <a:ext cx="10888980" cy="0"/>
          </a:xfrm>
          <a:custGeom>
            <a:avLst/>
            <a:gdLst/>
            <a:ahLst/>
            <a:cxnLst/>
            <a:rect l="l" t="t" r="r" b="b"/>
            <a:pathLst>
              <a:path w="10888980">
                <a:moveTo>
                  <a:pt x="0" y="0"/>
                </a:moveTo>
                <a:lnTo>
                  <a:pt x="10888980" y="0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1287213" y="6258019"/>
            <a:ext cx="4808787" cy="433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1000"/>
              </a:scheme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sp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Sumber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DOT (Department Of Transportation)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Amerika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4526579" y="1228474"/>
            <a:ext cx="1935480" cy="4886643"/>
            <a:chOff x="4884652" y="1228469"/>
            <a:chExt cx="1935480" cy="4886644"/>
          </a:xfrm>
        </p:grpSpPr>
        <p:sp>
          <p:nvSpPr>
            <p:cNvPr id="2" name="object 2"/>
            <p:cNvSpPr/>
            <p:nvPr/>
          </p:nvSpPr>
          <p:spPr>
            <a:xfrm>
              <a:off x="4884652" y="1645743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80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884652" y="1645743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80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ln w="1306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84652" y="1237411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80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84652" y="1237411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80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ln w="1306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4976915" y="1228469"/>
              <a:ext cx="1750695" cy="8248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87647" marR="5080" indent="-275584">
                <a:lnSpc>
                  <a:spcPct val="113999"/>
                </a:lnSpc>
              </a:pPr>
              <a:r>
                <a:rPr sz="2351" b="1" spc="25">
                  <a:solidFill>
                    <a:srgbClr val="FFFFFF"/>
                  </a:solidFill>
                  <a:latin typeface="Calibri"/>
                  <a:cs typeface="Calibri"/>
                </a:rPr>
                <a:t>LABEL PIPA LABEL</a:t>
              </a:r>
              <a:r>
                <a:rPr sz="2351" b="1" spc="10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351" b="1" spc="45">
                  <a:solidFill>
                    <a:srgbClr val="FFFFFF"/>
                  </a:solidFill>
                  <a:latin typeface="Calibri"/>
                  <a:cs typeface="Calibri"/>
                </a:rPr>
                <a:t>PIPA</a:t>
              </a:r>
              <a:endParaRPr sz="2351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884652" y="2462408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80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solidFill>
              <a:srgbClr val="8A4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84652" y="2462408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80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ln w="13068">
              <a:solidFill>
                <a:srgbClr val="8A45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84652" y="2054075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80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solidFill>
              <a:srgbClr val="8A4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84652" y="2054075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80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ln w="13068">
              <a:solidFill>
                <a:srgbClr val="8A45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976915" y="2007925"/>
              <a:ext cx="1750695" cy="8248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87647" marR="5080" indent="-275584">
                <a:lnSpc>
                  <a:spcPct val="113999"/>
                </a:lnSpc>
              </a:pPr>
              <a:r>
                <a:rPr sz="2351" b="1" spc="25">
                  <a:solidFill>
                    <a:srgbClr val="FFFFFF"/>
                  </a:solidFill>
                  <a:latin typeface="Calibri"/>
                  <a:cs typeface="Calibri"/>
                </a:rPr>
                <a:t>LABEL</a:t>
              </a:r>
              <a:r>
                <a:rPr sz="2351" b="1" spc="91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351" b="1" spc="-11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r>
                <a:rPr sz="2351" b="1">
                  <a:solidFill>
                    <a:srgbClr val="FFFFFF"/>
                  </a:solidFill>
                  <a:latin typeface="Calibri"/>
                  <a:cs typeface="Calibri"/>
                </a:rPr>
                <a:t>I</a:t>
              </a:r>
              <a:r>
                <a:rPr sz="2351" b="1" spc="100">
                  <a:solidFill>
                    <a:srgbClr val="FFFFFF"/>
                  </a:solidFill>
                  <a:latin typeface="Calibri"/>
                  <a:cs typeface="Calibri"/>
                </a:rPr>
                <a:t>PA</a:t>
              </a:r>
              <a:r>
                <a:rPr sz="2351" b="1" spc="4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351" b="1" spc="25">
                  <a:solidFill>
                    <a:srgbClr val="FFFFFF"/>
                  </a:solidFill>
                  <a:latin typeface="Calibri"/>
                  <a:cs typeface="Calibri"/>
                </a:rPr>
                <a:t>LABEL</a:t>
              </a:r>
              <a:r>
                <a:rPr sz="2351" b="1" spc="91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351" b="1" spc="-11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r>
                <a:rPr sz="2351" b="1">
                  <a:solidFill>
                    <a:srgbClr val="FFFFFF"/>
                  </a:solidFill>
                  <a:latin typeface="Calibri"/>
                  <a:cs typeface="Calibri"/>
                </a:rPr>
                <a:t>I</a:t>
              </a:r>
              <a:r>
                <a:rPr sz="2351" b="1" spc="100">
                  <a:solidFill>
                    <a:srgbClr val="FFFFFF"/>
                  </a:solidFill>
                  <a:latin typeface="Calibri"/>
                  <a:cs typeface="Calibri"/>
                </a:rPr>
                <a:t>PA</a:t>
              </a:r>
              <a:endParaRPr sz="2351">
                <a:latin typeface="Calibri"/>
                <a:cs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884652" y="3279072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84652" y="3279072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ln w="13068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84652" y="2870740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84652" y="2870740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ln w="13068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4976915" y="2824589"/>
              <a:ext cx="1750695" cy="8248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87647" marR="5080" indent="-275584">
                <a:lnSpc>
                  <a:spcPct val="113999"/>
                </a:lnSpc>
              </a:pPr>
              <a:r>
                <a:rPr sz="2351" b="1" spc="25">
                  <a:solidFill>
                    <a:srgbClr val="FFFFFF"/>
                  </a:solidFill>
                  <a:latin typeface="Calibri"/>
                  <a:cs typeface="Calibri"/>
                </a:rPr>
                <a:t>LABEL</a:t>
              </a:r>
              <a:r>
                <a:rPr sz="2351" b="1" spc="10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351" b="1" spc="45">
                  <a:solidFill>
                    <a:srgbClr val="FFFFFF"/>
                  </a:solidFill>
                  <a:latin typeface="Calibri"/>
                  <a:cs typeface="Calibri"/>
                </a:rPr>
                <a:t>PIPA</a:t>
              </a:r>
              <a:r>
                <a:rPr sz="2351" b="1" spc="2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351" b="1" spc="25">
                  <a:solidFill>
                    <a:srgbClr val="FFFFFF"/>
                  </a:solidFill>
                  <a:latin typeface="Calibri"/>
                  <a:cs typeface="Calibri"/>
                </a:rPr>
                <a:t>LABEL</a:t>
              </a:r>
              <a:r>
                <a:rPr sz="2351" b="1" spc="10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351" b="1" spc="45">
                  <a:solidFill>
                    <a:srgbClr val="FFFFFF"/>
                  </a:solidFill>
                  <a:latin typeface="Calibri"/>
                  <a:cs typeface="Calibri"/>
                </a:rPr>
                <a:t>PIPA</a:t>
              </a:r>
              <a:endParaRPr sz="2351">
                <a:latin typeface="Calibri"/>
                <a:cs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884652" y="4095736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solidFill>
              <a:srgbClr val="FF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84652" y="4095736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ln w="13068">
              <a:solidFill>
                <a:srgbClr val="FF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84652" y="3687404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solidFill>
              <a:srgbClr val="FF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84652" y="3687404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ln w="13068">
              <a:solidFill>
                <a:srgbClr val="FF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4976915" y="3641662"/>
              <a:ext cx="1750695" cy="8248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87647" marR="5080" indent="-275584">
                <a:lnSpc>
                  <a:spcPct val="113999"/>
                </a:lnSpc>
              </a:pPr>
              <a:r>
                <a:rPr sz="2351" b="1" spc="25">
                  <a:latin typeface="Calibri"/>
                  <a:cs typeface="Calibri"/>
                </a:rPr>
                <a:t>LABEL</a:t>
              </a:r>
              <a:r>
                <a:rPr sz="2351" b="1" spc="105">
                  <a:latin typeface="Calibri"/>
                  <a:cs typeface="Calibri"/>
                </a:rPr>
                <a:t> </a:t>
              </a:r>
              <a:r>
                <a:rPr sz="2351" b="1" spc="45">
                  <a:latin typeface="Calibri"/>
                  <a:cs typeface="Calibri"/>
                </a:rPr>
                <a:t>PIPA</a:t>
              </a:r>
              <a:r>
                <a:rPr sz="2351" b="1" spc="20">
                  <a:latin typeface="Calibri"/>
                  <a:cs typeface="Calibri"/>
                </a:rPr>
                <a:t> </a:t>
              </a:r>
              <a:r>
                <a:rPr sz="2351" b="1" spc="25">
                  <a:latin typeface="Calibri"/>
                  <a:cs typeface="Calibri"/>
                </a:rPr>
                <a:t>LABEL</a:t>
              </a:r>
              <a:r>
                <a:rPr sz="2351" b="1" spc="105">
                  <a:latin typeface="Calibri"/>
                  <a:cs typeface="Calibri"/>
                </a:rPr>
                <a:t> </a:t>
              </a:r>
              <a:r>
                <a:rPr sz="2351" b="1" spc="45">
                  <a:latin typeface="Calibri"/>
                  <a:cs typeface="Calibri"/>
                </a:rPr>
                <a:t>PIPA</a:t>
              </a:r>
              <a:endParaRPr sz="2351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884652" y="4912374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84652" y="4912374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ln w="130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84652" y="4504041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84652" y="4504041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ln w="130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4955597" y="4458272"/>
              <a:ext cx="1791971" cy="8248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28922" marR="5080" indent="-316857">
                <a:lnSpc>
                  <a:spcPct val="113999"/>
                </a:lnSpc>
              </a:pPr>
              <a:r>
                <a:rPr sz="2351" b="1" spc="25">
                  <a:solidFill>
                    <a:srgbClr val="FFFFFF"/>
                  </a:solidFill>
                  <a:latin typeface="Calibri"/>
                  <a:cs typeface="Calibri"/>
                </a:rPr>
                <a:t>LABEL</a:t>
              </a:r>
              <a:r>
                <a:rPr sz="2351" b="1" spc="10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351" b="1" spc="45">
                  <a:solidFill>
                    <a:srgbClr val="FFFFFF"/>
                  </a:solidFill>
                  <a:latin typeface="Calibri"/>
                  <a:cs typeface="Calibri"/>
                </a:rPr>
                <a:t>PIPA</a:t>
              </a:r>
              <a:r>
                <a:rPr sz="2351" b="1" spc="2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351" b="1" spc="25">
                  <a:solidFill>
                    <a:srgbClr val="FFFFFF"/>
                  </a:solidFill>
                  <a:latin typeface="Calibri"/>
                  <a:cs typeface="Calibri"/>
                </a:rPr>
                <a:t>LABEL</a:t>
              </a:r>
              <a:r>
                <a:rPr sz="2351" b="1" spc="10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351" b="1" spc="45">
                  <a:solidFill>
                    <a:srgbClr val="FFFFFF"/>
                  </a:solidFill>
                  <a:latin typeface="Calibri"/>
                  <a:cs typeface="Calibri"/>
                </a:rPr>
                <a:t>PIPA</a:t>
              </a:r>
              <a:endParaRPr sz="2351">
                <a:latin typeface="Calibri"/>
                <a:cs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884652" y="5729033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84652" y="5729033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ln w="1306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84652" y="5320706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84652" y="5320706"/>
              <a:ext cx="1935480" cy="386080"/>
            </a:xfrm>
            <a:custGeom>
              <a:avLst/>
              <a:gdLst/>
              <a:ahLst/>
              <a:cxnLst/>
              <a:rect l="l" t="t" r="r" b="b"/>
              <a:pathLst>
                <a:path w="1935479" h="386079">
                  <a:moveTo>
                    <a:pt x="0" y="385465"/>
                  </a:moveTo>
                  <a:lnTo>
                    <a:pt x="1934904" y="385465"/>
                  </a:lnTo>
                  <a:lnTo>
                    <a:pt x="1934904" y="0"/>
                  </a:lnTo>
                  <a:lnTo>
                    <a:pt x="0" y="0"/>
                  </a:lnTo>
                  <a:lnTo>
                    <a:pt x="0" y="385465"/>
                  </a:lnTo>
                  <a:close/>
                </a:path>
              </a:pathLst>
            </a:custGeom>
            <a:ln w="1306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4976915" y="5274579"/>
              <a:ext cx="1750695" cy="8248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87647" marR="5080" indent="-275584">
                <a:lnSpc>
                  <a:spcPct val="114100"/>
                </a:lnSpc>
              </a:pPr>
              <a:r>
                <a:rPr sz="2351" b="1" spc="25">
                  <a:latin typeface="Calibri"/>
                  <a:cs typeface="Calibri"/>
                </a:rPr>
                <a:t>LABEL</a:t>
              </a:r>
              <a:r>
                <a:rPr sz="2351" b="1" spc="105">
                  <a:latin typeface="Calibri"/>
                  <a:cs typeface="Calibri"/>
                </a:rPr>
                <a:t> </a:t>
              </a:r>
              <a:r>
                <a:rPr sz="2351" b="1" spc="45">
                  <a:latin typeface="Calibri"/>
                  <a:cs typeface="Calibri"/>
                </a:rPr>
                <a:t>PIPA</a:t>
              </a:r>
              <a:r>
                <a:rPr sz="2351" b="1" spc="20">
                  <a:latin typeface="Calibri"/>
                  <a:cs typeface="Calibri"/>
                </a:rPr>
                <a:t> </a:t>
              </a:r>
              <a:r>
                <a:rPr sz="2351" b="1" spc="25">
                  <a:latin typeface="Calibri"/>
                  <a:cs typeface="Calibri"/>
                </a:rPr>
                <a:t>LABEL</a:t>
              </a:r>
              <a:r>
                <a:rPr sz="2351" b="1" spc="105">
                  <a:latin typeface="Calibri"/>
                  <a:cs typeface="Calibri"/>
                </a:rPr>
                <a:t> </a:t>
              </a:r>
              <a:r>
                <a:rPr sz="2351" b="1" spc="45">
                  <a:latin typeface="Calibri"/>
                  <a:cs typeface="Calibri"/>
                </a:rPr>
                <a:t>PIPA</a:t>
              </a:r>
              <a:endParaRPr sz="2351">
                <a:latin typeface="Calibri"/>
                <a:cs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489904" y="4562869"/>
              <a:ext cx="278765" cy="269875"/>
            </a:xfrm>
            <a:custGeom>
              <a:avLst/>
              <a:gdLst/>
              <a:ahLst/>
              <a:cxnLst/>
              <a:rect l="l" t="t" r="r" b="b"/>
              <a:pathLst>
                <a:path w="278765" h="269875">
                  <a:moveTo>
                    <a:pt x="143478" y="0"/>
                  </a:moveTo>
                  <a:lnTo>
                    <a:pt x="143478" y="67374"/>
                  </a:lnTo>
                  <a:lnTo>
                    <a:pt x="0" y="67374"/>
                  </a:lnTo>
                  <a:lnTo>
                    <a:pt x="0" y="202097"/>
                  </a:lnTo>
                  <a:lnTo>
                    <a:pt x="143478" y="202097"/>
                  </a:lnTo>
                  <a:lnTo>
                    <a:pt x="143478" y="269472"/>
                  </a:lnTo>
                  <a:lnTo>
                    <a:pt x="278757" y="134749"/>
                  </a:lnTo>
                  <a:lnTo>
                    <a:pt x="143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89904" y="4562869"/>
              <a:ext cx="278765" cy="269875"/>
            </a:xfrm>
            <a:custGeom>
              <a:avLst/>
              <a:gdLst/>
              <a:ahLst/>
              <a:cxnLst/>
              <a:rect l="l" t="t" r="r" b="b"/>
              <a:pathLst>
                <a:path w="278765" h="269875">
                  <a:moveTo>
                    <a:pt x="0" y="67374"/>
                  </a:moveTo>
                  <a:lnTo>
                    <a:pt x="143478" y="67374"/>
                  </a:lnTo>
                  <a:lnTo>
                    <a:pt x="143478" y="0"/>
                  </a:lnTo>
                  <a:lnTo>
                    <a:pt x="278757" y="134749"/>
                  </a:lnTo>
                  <a:lnTo>
                    <a:pt x="143478" y="269472"/>
                  </a:lnTo>
                  <a:lnTo>
                    <a:pt x="143478" y="202097"/>
                  </a:lnTo>
                  <a:lnTo>
                    <a:pt x="0" y="202097"/>
                  </a:lnTo>
                  <a:lnTo>
                    <a:pt x="0" y="67374"/>
                  </a:lnTo>
                  <a:close/>
                </a:path>
              </a:pathLst>
            </a:custGeom>
            <a:ln w="130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35485" y="4958107"/>
              <a:ext cx="278765" cy="271145"/>
            </a:xfrm>
            <a:custGeom>
              <a:avLst/>
              <a:gdLst/>
              <a:ahLst/>
              <a:cxnLst/>
              <a:rect l="l" t="t" r="r" b="b"/>
              <a:pathLst>
                <a:path w="278764" h="271145">
                  <a:moveTo>
                    <a:pt x="136104" y="0"/>
                  </a:moveTo>
                  <a:lnTo>
                    <a:pt x="0" y="135566"/>
                  </a:lnTo>
                  <a:lnTo>
                    <a:pt x="136104" y="271132"/>
                  </a:lnTo>
                  <a:lnTo>
                    <a:pt x="136104" y="203349"/>
                  </a:lnTo>
                  <a:lnTo>
                    <a:pt x="278762" y="203349"/>
                  </a:lnTo>
                  <a:lnTo>
                    <a:pt x="278762" y="67783"/>
                  </a:lnTo>
                  <a:lnTo>
                    <a:pt x="136104" y="67783"/>
                  </a:lnTo>
                  <a:lnTo>
                    <a:pt x="136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35485" y="4958107"/>
              <a:ext cx="278765" cy="271145"/>
            </a:xfrm>
            <a:custGeom>
              <a:avLst/>
              <a:gdLst/>
              <a:ahLst/>
              <a:cxnLst/>
              <a:rect l="l" t="t" r="r" b="b"/>
              <a:pathLst>
                <a:path w="278764" h="271145">
                  <a:moveTo>
                    <a:pt x="278762" y="67783"/>
                  </a:moveTo>
                  <a:lnTo>
                    <a:pt x="136104" y="67783"/>
                  </a:lnTo>
                  <a:lnTo>
                    <a:pt x="136104" y="0"/>
                  </a:lnTo>
                  <a:lnTo>
                    <a:pt x="0" y="135566"/>
                  </a:lnTo>
                  <a:lnTo>
                    <a:pt x="136104" y="271132"/>
                  </a:lnTo>
                  <a:lnTo>
                    <a:pt x="136104" y="203349"/>
                  </a:lnTo>
                  <a:lnTo>
                    <a:pt x="278762" y="203349"/>
                  </a:lnTo>
                  <a:lnTo>
                    <a:pt x="278762" y="67783"/>
                  </a:lnTo>
                  <a:close/>
                </a:path>
              </a:pathLst>
            </a:custGeom>
            <a:ln w="130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83345" y="3736405"/>
              <a:ext cx="277495" cy="269875"/>
            </a:xfrm>
            <a:custGeom>
              <a:avLst/>
              <a:gdLst/>
              <a:ahLst/>
              <a:cxnLst/>
              <a:rect l="l" t="t" r="r" b="b"/>
              <a:pathLst>
                <a:path w="277495" h="269875">
                  <a:moveTo>
                    <a:pt x="141838" y="0"/>
                  </a:moveTo>
                  <a:lnTo>
                    <a:pt x="141838" y="67374"/>
                  </a:lnTo>
                  <a:lnTo>
                    <a:pt x="0" y="67374"/>
                  </a:lnTo>
                  <a:lnTo>
                    <a:pt x="0" y="202124"/>
                  </a:lnTo>
                  <a:lnTo>
                    <a:pt x="141838" y="202124"/>
                  </a:lnTo>
                  <a:lnTo>
                    <a:pt x="141838" y="269499"/>
                  </a:lnTo>
                  <a:lnTo>
                    <a:pt x="277117" y="134749"/>
                  </a:lnTo>
                  <a:lnTo>
                    <a:pt x="1418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83345" y="3736405"/>
              <a:ext cx="277495" cy="269875"/>
            </a:xfrm>
            <a:custGeom>
              <a:avLst/>
              <a:gdLst/>
              <a:ahLst/>
              <a:cxnLst/>
              <a:rect l="l" t="t" r="r" b="b"/>
              <a:pathLst>
                <a:path w="277495" h="269875">
                  <a:moveTo>
                    <a:pt x="0" y="67374"/>
                  </a:moveTo>
                  <a:lnTo>
                    <a:pt x="141838" y="67374"/>
                  </a:lnTo>
                  <a:lnTo>
                    <a:pt x="141838" y="0"/>
                  </a:lnTo>
                  <a:lnTo>
                    <a:pt x="277117" y="134749"/>
                  </a:lnTo>
                  <a:lnTo>
                    <a:pt x="141838" y="269499"/>
                  </a:lnTo>
                  <a:lnTo>
                    <a:pt x="141838" y="202124"/>
                  </a:lnTo>
                  <a:lnTo>
                    <a:pt x="0" y="202124"/>
                  </a:lnTo>
                  <a:lnTo>
                    <a:pt x="0" y="67374"/>
                  </a:lnTo>
                  <a:close/>
                </a:path>
              </a:pathLst>
            </a:custGeom>
            <a:ln w="13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43683" y="4154537"/>
              <a:ext cx="277495" cy="269875"/>
            </a:xfrm>
            <a:custGeom>
              <a:avLst/>
              <a:gdLst/>
              <a:ahLst/>
              <a:cxnLst/>
              <a:rect l="l" t="t" r="r" b="b"/>
              <a:pathLst>
                <a:path w="277495" h="269875">
                  <a:moveTo>
                    <a:pt x="135284" y="0"/>
                  </a:moveTo>
                  <a:lnTo>
                    <a:pt x="0" y="134749"/>
                  </a:lnTo>
                  <a:lnTo>
                    <a:pt x="135284" y="269499"/>
                  </a:lnTo>
                  <a:lnTo>
                    <a:pt x="135284" y="202124"/>
                  </a:lnTo>
                  <a:lnTo>
                    <a:pt x="277123" y="202124"/>
                  </a:lnTo>
                  <a:lnTo>
                    <a:pt x="277123" y="67374"/>
                  </a:lnTo>
                  <a:lnTo>
                    <a:pt x="135284" y="67374"/>
                  </a:lnTo>
                  <a:lnTo>
                    <a:pt x="135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43683" y="4154537"/>
              <a:ext cx="277495" cy="269875"/>
            </a:xfrm>
            <a:custGeom>
              <a:avLst/>
              <a:gdLst/>
              <a:ahLst/>
              <a:cxnLst/>
              <a:rect l="l" t="t" r="r" b="b"/>
              <a:pathLst>
                <a:path w="277495" h="269875">
                  <a:moveTo>
                    <a:pt x="277123" y="67374"/>
                  </a:moveTo>
                  <a:lnTo>
                    <a:pt x="135284" y="67374"/>
                  </a:lnTo>
                  <a:lnTo>
                    <a:pt x="135284" y="0"/>
                  </a:lnTo>
                  <a:lnTo>
                    <a:pt x="0" y="134749"/>
                  </a:lnTo>
                  <a:lnTo>
                    <a:pt x="135284" y="269499"/>
                  </a:lnTo>
                  <a:lnTo>
                    <a:pt x="135284" y="202124"/>
                  </a:lnTo>
                  <a:lnTo>
                    <a:pt x="277123" y="202124"/>
                  </a:lnTo>
                  <a:lnTo>
                    <a:pt x="277123" y="67374"/>
                  </a:lnTo>
                  <a:close/>
                </a:path>
              </a:pathLst>
            </a:custGeom>
            <a:ln w="13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83345" y="5369706"/>
              <a:ext cx="277495" cy="269875"/>
            </a:xfrm>
            <a:custGeom>
              <a:avLst/>
              <a:gdLst/>
              <a:ahLst/>
              <a:cxnLst/>
              <a:rect l="l" t="t" r="r" b="b"/>
              <a:pathLst>
                <a:path w="277495" h="269875">
                  <a:moveTo>
                    <a:pt x="141838" y="0"/>
                  </a:moveTo>
                  <a:lnTo>
                    <a:pt x="141838" y="67374"/>
                  </a:lnTo>
                  <a:lnTo>
                    <a:pt x="0" y="67374"/>
                  </a:lnTo>
                  <a:lnTo>
                    <a:pt x="0" y="202124"/>
                  </a:lnTo>
                  <a:lnTo>
                    <a:pt x="141838" y="202124"/>
                  </a:lnTo>
                  <a:lnTo>
                    <a:pt x="141838" y="269499"/>
                  </a:lnTo>
                  <a:lnTo>
                    <a:pt x="277117" y="134749"/>
                  </a:lnTo>
                  <a:lnTo>
                    <a:pt x="1418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83345" y="5369706"/>
              <a:ext cx="277495" cy="269875"/>
            </a:xfrm>
            <a:custGeom>
              <a:avLst/>
              <a:gdLst/>
              <a:ahLst/>
              <a:cxnLst/>
              <a:rect l="l" t="t" r="r" b="b"/>
              <a:pathLst>
                <a:path w="277495" h="269875">
                  <a:moveTo>
                    <a:pt x="0" y="67374"/>
                  </a:moveTo>
                  <a:lnTo>
                    <a:pt x="141838" y="67374"/>
                  </a:lnTo>
                  <a:lnTo>
                    <a:pt x="141838" y="0"/>
                  </a:lnTo>
                  <a:lnTo>
                    <a:pt x="277117" y="134749"/>
                  </a:lnTo>
                  <a:lnTo>
                    <a:pt x="141838" y="269499"/>
                  </a:lnTo>
                  <a:lnTo>
                    <a:pt x="141838" y="202124"/>
                  </a:lnTo>
                  <a:lnTo>
                    <a:pt x="0" y="202124"/>
                  </a:lnTo>
                  <a:lnTo>
                    <a:pt x="0" y="67374"/>
                  </a:lnTo>
                  <a:close/>
                </a:path>
              </a:pathLst>
            </a:custGeom>
            <a:ln w="13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43683" y="5786205"/>
              <a:ext cx="277495" cy="271145"/>
            </a:xfrm>
            <a:custGeom>
              <a:avLst/>
              <a:gdLst/>
              <a:ahLst/>
              <a:cxnLst/>
              <a:rect l="l" t="t" r="r" b="b"/>
              <a:pathLst>
                <a:path w="277495" h="271145">
                  <a:moveTo>
                    <a:pt x="136104" y="0"/>
                  </a:moveTo>
                  <a:lnTo>
                    <a:pt x="0" y="135566"/>
                  </a:lnTo>
                  <a:lnTo>
                    <a:pt x="136104" y="271127"/>
                  </a:lnTo>
                  <a:lnTo>
                    <a:pt x="136104" y="203343"/>
                  </a:lnTo>
                  <a:lnTo>
                    <a:pt x="277123" y="203343"/>
                  </a:lnTo>
                  <a:lnTo>
                    <a:pt x="277123" y="67783"/>
                  </a:lnTo>
                  <a:lnTo>
                    <a:pt x="136104" y="67783"/>
                  </a:lnTo>
                  <a:lnTo>
                    <a:pt x="1361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43683" y="5786205"/>
              <a:ext cx="277495" cy="271145"/>
            </a:xfrm>
            <a:custGeom>
              <a:avLst/>
              <a:gdLst/>
              <a:ahLst/>
              <a:cxnLst/>
              <a:rect l="l" t="t" r="r" b="b"/>
              <a:pathLst>
                <a:path w="277495" h="271145">
                  <a:moveTo>
                    <a:pt x="277123" y="67783"/>
                  </a:moveTo>
                  <a:lnTo>
                    <a:pt x="136104" y="67783"/>
                  </a:lnTo>
                  <a:lnTo>
                    <a:pt x="136104" y="0"/>
                  </a:lnTo>
                  <a:lnTo>
                    <a:pt x="0" y="135566"/>
                  </a:lnTo>
                  <a:lnTo>
                    <a:pt x="136104" y="271127"/>
                  </a:lnTo>
                  <a:lnTo>
                    <a:pt x="136104" y="203343"/>
                  </a:lnTo>
                  <a:lnTo>
                    <a:pt x="277123" y="203343"/>
                  </a:lnTo>
                  <a:lnTo>
                    <a:pt x="277123" y="67783"/>
                  </a:lnTo>
                  <a:close/>
                </a:path>
              </a:pathLst>
            </a:custGeom>
            <a:ln w="13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89904" y="2094910"/>
              <a:ext cx="278765" cy="269875"/>
            </a:xfrm>
            <a:custGeom>
              <a:avLst/>
              <a:gdLst/>
              <a:ahLst/>
              <a:cxnLst/>
              <a:rect l="l" t="t" r="r" b="b"/>
              <a:pathLst>
                <a:path w="278765" h="269875">
                  <a:moveTo>
                    <a:pt x="143478" y="0"/>
                  </a:moveTo>
                  <a:lnTo>
                    <a:pt x="143478" y="67374"/>
                  </a:lnTo>
                  <a:lnTo>
                    <a:pt x="0" y="67374"/>
                  </a:lnTo>
                  <a:lnTo>
                    <a:pt x="0" y="202124"/>
                  </a:lnTo>
                  <a:lnTo>
                    <a:pt x="143478" y="202124"/>
                  </a:lnTo>
                  <a:lnTo>
                    <a:pt x="143478" y="269499"/>
                  </a:lnTo>
                  <a:lnTo>
                    <a:pt x="278757" y="134749"/>
                  </a:lnTo>
                  <a:lnTo>
                    <a:pt x="143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89904" y="2094910"/>
              <a:ext cx="278765" cy="269875"/>
            </a:xfrm>
            <a:custGeom>
              <a:avLst/>
              <a:gdLst/>
              <a:ahLst/>
              <a:cxnLst/>
              <a:rect l="l" t="t" r="r" b="b"/>
              <a:pathLst>
                <a:path w="278765" h="269875">
                  <a:moveTo>
                    <a:pt x="0" y="67374"/>
                  </a:moveTo>
                  <a:lnTo>
                    <a:pt x="143478" y="67374"/>
                  </a:lnTo>
                  <a:lnTo>
                    <a:pt x="143478" y="0"/>
                  </a:lnTo>
                  <a:lnTo>
                    <a:pt x="278757" y="134749"/>
                  </a:lnTo>
                  <a:lnTo>
                    <a:pt x="143478" y="269499"/>
                  </a:lnTo>
                  <a:lnTo>
                    <a:pt x="143478" y="202124"/>
                  </a:lnTo>
                  <a:lnTo>
                    <a:pt x="0" y="202124"/>
                  </a:lnTo>
                  <a:lnTo>
                    <a:pt x="0" y="67374"/>
                  </a:lnTo>
                  <a:close/>
                </a:path>
              </a:pathLst>
            </a:custGeom>
            <a:ln w="130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35485" y="2511409"/>
              <a:ext cx="278765" cy="269875"/>
            </a:xfrm>
            <a:custGeom>
              <a:avLst/>
              <a:gdLst/>
              <a:ahLst/>
              <a:cxnLst/>
              <a:rect l="l" t="t" r="r" b="b"/>
              <a:pathLst>
                <a:path w="278764" h="269875">
                  <a:moveTo>
                    <a:pt x="135284" y="0"/>
                  </a:moveTo>
                  <a:lnTo>
                    <a:pt x="0" y="134749"/>
                  </a:lnTo>
                  <a:lnTo>
                    <a:pt x="135284" y="269499"/>
                  </a:lnTo>
                  <a:lnTo>
                    <a:pt x="135284" y="202124"/>
                  </a:lnTo>
                  <a:lnTo>
                    <a:pt x="278762" y="202124"/>
                  </a:lnTo>
                  <a:lnTo>
                    <a:pt x="278762" y="67374"/>
                  </a:lnTo>
                  <a:lnTo>
                    <a:pt x="135284" y="67374"/>
                  </a:lnTo>
                  <a:lnTo>
                    <a:pt x="1352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35485" y="2511409"/>
              <a:ext cx="278765" cy="269875"/>
            </a:xfrm>
            <a:custGeom>
              <a:avLst/>
              <a:gdLst/>
              <a:ahLst/>
              <a:cxnLst/>
              <a:rect l="l" t="t" r="r" b="b"/>
              <a:pathLst>
                <a:path w="278764" h="269875">
                  <a:moveTo>
                    <a:pt x="278762" y="67374"/>
                  </a:moveTo>
                  <a:lnTo>
                    <a:pt x="135284" y="67374"/>
                  </a:lnTo>
                  <a:lnTo>
                    <a:pt x="135284" y="0"/>
                  </a:lnTo>
                  <a:lnTo>
                    <a:pt x="0" y="134749"/>
                  </a:lnTo>
                  <a:lnTo>
                    <a:pt x="135284" y="269499"/>
                  </a:lnTo>
                  <a:lnTo>
                    <a:pt x="135284" y="202124"/>
                  </a:lnTo>
                  <a:lnTo>
                    <a:pt x="278762" y="202124"/>
                  </a:lnTo>
                  <a:lnTo>
                    <a:pt x="278762" y="67374"/>
                  </a:lnTo>
                  <a:close/>
                </a:path>
              </a:pathLst>
            </a:custGeom>
            <a:ln w="130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89904" y="2906674"/>
              <a:ext cx="278765" cy="269875"/>
            </a:xfrm>
            <a:custGeom>
              <a:avLst/>
              <a:gdLst/>
              <a:ahLst/>
              <a:cxnLst/>
              <a:rect l="l" t="t" r="r" b="b"/>
              <a:pathLst>
                <a:path w="278765" h="269875">
                  <a:moveTo>
                    <a:pt x="143478" y="0"/>
                  </a:moveTo>
                  <a:lnTo>
                    <a:pt x="143478" y="67374"/>
                  </a:lnTo>
                  <a:lnTo>
                    <a:pt x="0" y="67374"/>
                  </a:lnTo>
                  <a:lnTo>
                    <a:pt x="0" y="202124"/>
                  </a:lnTo>
                  <a:lnTo>
                    <a:pt x="143478" y="202124"/>
                  </a:lnTo>
                  <a:lnTo>
                    <a:pt x="143478" y="269499"/>
                  </a:lnTo>
                  <a:lnTo>
                    <a:pt x="278757" y="134749"/>
                  </a:lnTo>
                  <a:lnTo>
                    <a:pt x="143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89904" y="2906674"/>
              <a:ext cx="278765" cy="269875"/>
            </a:xfrm>
            <a:custGeom>
              <a:avLst/>
              <a:gdLst/>
              <a:ahLst/>
              <a:cxnLst/>
              <a:rect l="l" t="t" r="r" b="b"/>
              <a:pathLst>
                <a:path w="278765" h="269875">
                  <a:moveTo>
                    <a:pt x="0" y="67374"/>
                  </a:moveTo>
                  <a:lnTo>
                    <a:pt x="143478" y="67374"/>
                  </a:lnTo>
                  <a:lnTo>
                    <a:pt x="143478" y="0"/>
                  </a:lnTo>
                  <a:lnTo>
                    <a:pt x="278757" y="134749"/>
                  </a:lnTo>
                  <a:lnTo>
                    <a:pt x="143478" y="269499"/>
                  </a:lnTo>
                  <a:lnTo>
                    <a:pt x="143478" y="202124"/>
                  </a:lnTo>
                  <a:lnTo>
                    <a:pt x="0" y="202124"/>
                  </a:lnTo>
                  <a:lnTo>
                    <a:pt x="0" y="67374"/>
                  </a:lnTo>
                  <a:close/>
                </a:path>
              </a:pathLst>
            </a:custGeom>
            <a:ln w="130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35485" y="3323172"/>
              <a:ext cx="278765" cy="271145"/>
            </a:xfrm>
            <a:custGeom>
              <a:avLst/>
              <a:gdLst/>
              <a:ahLst/>
              <a:cxnLst/>
              <a:rect l="l" t="t" r="r" b="b"/>
              <a:pathLst>
                <a:path w="278764" h="271145">
                  <a:moveTo>
                    <a:pt x="136104" y="0"/>
                  </a:moveTo>
                  <a:lnTo>
                    <a:pt x="0" y="135566"/>
                  </a:lnTo>
                  <a:lnTo>
                    <a:pt x="136104" y="271132"/>
                  </a:lnTo>
                  <a:lnTo>
                    <a:pt x="136104" y="203349"/>
                  </a:lnTo>
                  <a:lnTo>
                    <a:pt x="278762" y="203349"/>
                  </a:lnTo>
                  <a:lnTo>
                    <a:pt x="278762" y="67783"/>
                  </a:lnTo>
                  <a:lnTo>
                    <a:pt x="136104" y="67783"/>
                  </a:lnTo>
                  <a:lnTo>
                    <a:pt x="136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35485" y="3323172"/>
              <a:ext cx="278765" cy="271145"/>
            </a:xfrm>
            <a:custGeom>
              <a:avLst/>
              <a:gdLst/>
              <a:ahLst/>
              <a:cxnLst/>
              <a:rect l="l" t="t" r="r" b="b"/>
              <a:pathLst>
                <a:path w="278764" h="271145">
                  <a:moveTo>
                    <a:pt x="278762" y="67783"/>
                  </a:moveTo>
                  <a:lnTo>
                    <a:pt x="136104" y="67783"/>
                  </a:lnTo>
                  <a:lnTo>
                    <a:pt x="136104" y="0"/>
                  </a:lnTo>
                  <a:lnTo>
                    <a:pt x="0" y="135566"/>
                  </a:lnTo>
                  <a:lnTo>
                    <a:pt x="136104" y="271132"/>
                  </a:lnTo>
                  <a:lnTo>
                    <a:pt x="136104" y="203349"/>
                  </a:lnTo>
                  <a:lnTo>
                    <a:pt x="278762" y="203349"/>
                  </a:lnTo>
                  <a:lnTo>
                    <a:pt x="278762" y="67783"/>
                  </a:lnTo>
                  <a:close/>
                </a:path>
              </a:pathLst>
            </a:custGeom>
            <a:ln w="130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89904" y="1271712"/>
              <a:ext cx="278765" cy="269875"/>
            </a:xfrm>
            <a:custGeom>
              <a:avLst/>
              <a:gdLst/>
              <a:ahLst/>
              <a:cxnLst/>
              <a:rect l="l" t="t" r="r" b="b"/>
              <a:pathLst>
                <a:path w="278765" h="269875">
                  <a:moveTo>
                    <a:pt x="143478" y="0"/>
                  </a:moveTo>
                  <a:lnTo>
                    <a:pt x="143478" y="67374"/>
                  </a:lnTo>
                  <a:lnTo>
                    <a:pt x="0" y="67374"/>
                  </a:lnTo>
                  <a:lnTo>
                    <a:pt x="0" y="202124"/>
                  </a:lnTo>
                  <a:lnTo>
                    <a:pt x="143478" y="202124"/>
                  </a:lnTo>
                  <a:lnTo>
                    <a:pt x="143478" y="269499"/>
                  </a:lnTo>
                  <a:lnTo>
                    <a:pt x="278757" y="134749"/>
                  </a:lnTo>
                  <a:lnTo>
                    <a:pt x="143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89904" y="1271712"/>
              <a:ext cx="278765" cy="269875"/>
            </a:xfrm>
            <a:custGeom>
              <a:avLst/>
              <a:gdLst/>
              <a:ahLst/>
              <a:cxnLst/>
              <a:rect l="l" t="t" r="r" b="b"/>
              <a:pathLst>
                <a:path w="278765" h="269875">
                  <a:moveTo>
                    <a:pt x="0" y="67374"/>
                  </a:moveTo>
                  <a:lnTo>
                    <a:pt x="143478" y="67374"/>
                  </a:lnTo>
                  <a:lnTo>
                    <a:pt x="143478" y="0"/>
                  </a:lnTo>
                  <a:lnTo>
                    <a:pt x="278757" y="134749"/>
                  </a:lnTo>
                  <a:lnTo>
                    <a:pt x="143478" y="269499"/>
                  </a:lnTo>
                  <a:lnTo>
                    <a:pt x="143478" y="202124"/>
                  </a:lnTo>
                  <a:lnTo>
                    <a:pt x="0" y="202124"/>
                  </a:lnTo>
                  <a:lnTo>
                    <a:pt x="0" y="67374"/>
                  </a:lnTo>
                  <a:close/>
                </a:path>
              </a:pathLst>
            </a:custGeom>
            <a:ln w="130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35485" y="1686577"/>
              <a:ext cx="278765" cy="271145"/>
            </a:xfrm>
            <a:custGeom>
              <a:avLst/>
              <a:gdLst/>
              <a:ahLst/>
              <a:cxnLst/>
              <a:rect l="l" t="t" r="r" b="b"/>
              <a:pathLst>
                <a:path w="278764" h="271144">
                  <a:moveTo>
                    <a:pt x="136104" y="0"/>
                  </a:moveTo>
                  <a:lnTo>
                    <a:pt x="0" y="135566"/>
                  </a:lnTo>
                  <a:lnTo>
                    <a:pt x="136104" y="271132"/>
                  </a:lnTo>
                  <a:lnTo>
                    <a:pt x="136104" y="203349"/>
                  </a:lnTo>
                  <a:lnTo>
                    <a:pt x="278762" y="203349"/>
                  </a:lnTo>
                  <a:lnTo>
                    <a:pt x="278762" y="67783"/>
                  </a:lnTo>
                  <a:lnTo>
                    <a:pt x="136104" y="67783"/>
                  </a:lnTo>
                  <a:lnTo>
                    <a:pt x="136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35485" y="1686577"/>
              <a:ext cx="278765" cy="271145"/>
            </a:xfrm>
            <a:custGeom>
              <a:avLst/>
              <a:gdLst/>
              <a:ahLst/>
              <a:cxnLst/>
              <a:rect l="l" t="t" r="r" b="b"/>
              <a:pathLst>
                <a:path w="278764" h="271144">
                  <a:moveTo>
                    <a:pt x="278762" y="67783"/>
                  </a:moveTo>
                  <a:lnTo>
                    <a:pt x="136104" y="67783"/>
                  </a:lnTo>
                  <a:lnTo>
                    <a:pt x="136104" y="0"/>
                  </a:lnTo>
                  <a:lnTo>
                    <a:pt x="0" y="135566"/>
                  </a:lnTo>
                  <a:lnTo>
                    <a:pt x="136104" y="271132"/>
                  </a:lnTo>
                  <a:lnTo>
                    <a:pt x="136104" y="203349"/>
                  </a:lnTo>
                  <a:lnTo>
                    <a:pt x="278762" y="203349"/>
                  </a:lnTo>
                  <a:lnTo>
                    <a:pt x="278762" y="67783"/>
                  </a:lnTo>
                  <a:close/>
                </a:path>
              </a:pathLst>
            </a:custGeom>
            <a:ln w="130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1072901" y="1237455"/>
            <a:ext cx="2807679" cy="232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sv-SE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Makna Label Dan Warna Perpipaan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6861066" y="1507524"/>
            <a:ext cx="4683235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>
              <a:lnSpc>
                <a:spcPct val="115000"/>
              </a:lnSpc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Gas Bertekanan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861066" y="2284053"/>
            <a:ext cx="4683235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>
              <a:lnSpc>
                <a:spcPct val="115000"/>
              </a:lnSpc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Bahan Mudah Terbakar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61067" y="3020899"/>
            <a:ext cx="4683235" cy="637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>
              <a:lnSpc>
                <a:spcPct val="115000"/>
              </a:lnSpc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Air Yang Dapat Diminum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Air Pendingin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Air Umpan Boiler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861067" y="3837208"/>
            <a:ext cx="4683235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>
              <a:lnSpc>
                <a:spcPct val="115000"/>
              </a:lnSpc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Bahan Beracun &amp; Korosif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861067" y="4726613"/>
            <a:ext cx="4683235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>
              <a:lnSpc>
                <a:spcPct val="115000"/>
              </a:lnSpc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Media Pemadam Kebakaran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61067" y="5553013"/>
            <a:ext cx="4683235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>
              <a:lnSpc>
                <a:spcPct val="115000"/>
              </a:lnSpc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Bahan Mudah Menyala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72896" y="3675888"/>
            <a:ext cx="2816352" cy="2487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5322" y="6261100"/>
            <a:ext cx="10888980" cy="0"/>
          </a:xfrm>
          <a:custGeom>
            <a:avLst/>
            <a:gdLst/>
            <a:ahLst/>
            <a:cxnLst/>
            <a:rect l="l" t="t" r="r" b="b"/>
            <a:pathLst>
              <a:path w="10888980">
                <a:moveTo>
                  <a:pt x="0" y="0"/>
                </a:moveTo>
                <a:lnTo>
                  <a:pt x="10888980" y="0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9"/>
          <p:cNvSpPr txBox="1"/>
          <p:nvPr/>
        </p:nvSpPr>
        <p:spPr>
          <a:xfrm>
            <a:off x="1287213" y="6279532"/>
            <a:ext cx="5573855" cy="433553"/>
          </a:xfrm>
          <a:prstGeom prst="rect">
            <a:avLst/>
          </a:prstGeom>
          <a:solidFill>
            <a:srgbClr val="FAFAFA"/>
          </a:solidFill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err="1"/>
              <a:t>Sumber</a:t>
            </a:r>
            <a:r>
              <a:rPr/>
              <a:t> : </a:t>
            </a:r>
            <a:r>
              <a:rPr lang="id-ID"/>
              <a:t>ANSI (American National Standards Intitute) Amerika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Lambang K3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7626" y="1295400"/>
            <a:ext cx="7121481" cy="5186800"/>
          </a:xfrm>
          <a:prstGeom prst="rect">
            <a:avLst/>
          </a:prstGeom>
        </p:spPr>
        <p:txBody>
          <a:bodyPr vert="horz" wrap="square" lIns="108000" tIns="108000" rIns="108000" bIns="108000" rtlCol="0">
            <a:normAutofit/>
          </a:bodyPr>
          <a:lstStyle/>
          <a:p>
            <a:pPr>
              <a:lnSpc>
                <a:spcPct val="100000"/>
              </a:lnSpc>
            </a:pP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Arti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Makna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Tanda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Palang</a:t>
            </a:r>
            <a:endParaRPr sz="2400" spc="11">
              <a:solidFill>
                <a:srgbClr val="3D5AFE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Bebas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kecelakaan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(PAK)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Arti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Makna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Roda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Gigi</a:t>
            </a:r>
          </a:p>
          <a:p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kesegaran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jasmani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rohani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Arti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Makna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Putih</a:t>
            </a:r>
            <a:endParaRPr sz="2400" spc="11">
              <a:solidFill>
                <a:srgbClr val="3D5AFE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Bersih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suci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152061">
              <a:spcBef>
                <a:spcPts val="2400"/>
              </a:spcBef>
            </a:pP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Arti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Makna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Hijau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Selamat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sehat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sejahtera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00" indent="-531800">
              <a:spcBef>
                <a:spcPts val="2400"/>
              </a:spcBef>
            </a:pP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Arti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Makna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11 (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sebelas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Gerigi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Roda</a:t>
            </a:r>
            <a:endParaRPr sz="2400" spc="11">
              <a:solidFill>
                <a:srgbClr val="3D5AFE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152061" defTabSz="1979564"/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Sebelas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Bab </a:t>
            </a: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Undang-Undang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No 1 </a:t>
            </a: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1970 </a:t>
            </a: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Keselamatan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4967" y="1392939"/>
            <a:ext cx="0" cy="4706620"/>
          </a:xfrm>
          <a:custGeom>
            <a:avLst/>
            <a:gdLst/>
            <a:ahLst/>
            <a:cxnLst/>
            <a:rect l="l" t="t" r="r" b="b"/>
            <a:pathLst>
              <a:path h="4706620">
                <a:moveTo>
                  <a:pt x="0" y="0"/>
                </a:moveTo>
                <a:lnTo>
                  <a:pt x="0" y="4706391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506" y="4628646"/>
            <a:ext cx="3136292" cy="10798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12000"/>
              </a:scheme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/>
          <a:p>
            <a:pPr marR="5080"/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lambang</a:t>
            </a:r>
            <a:r>
              <a:rPr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palang</a:t>
            </a:r>
            <a:r>
              <a:rPr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berwarna</a:t>
            </a:r>
            <a:r>
              <a:rPr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hijau</a:t>
            </a:r>
            <a:r>
              <a:rPr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roda</a:t>
            </a:r>
            <a:r>
              <a:rPr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bergerigi</a:t>
            </a:r>
            <a:r>
              <a:rPr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sebelas</a:t>
            </a:r>
            <a:r>
              <a:rPr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spc="2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putih</a:t>
            </a:r>
            <a:endParaRPr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2" y="1295400"/>
            <a:ext cx="2772044" cy="2781472"/>
          </a:xfrm>
          <a:prstGeom prst="rect">
            <a:avLst/>
          </a:prstGeom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5847" y="1439049"/>
            <a:ext cx="2560319" cy="1633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3152" y="1439043"/>
            <a:ext cx="2566416" cy="1639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1679" y="1439049"/>
            <a:ext cx="2566416" cy="1633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1679" y="4261491"/>
            <a:ext cx="2566416" cy="1639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2415" y="4261491"/>
            <a:ext cx="2566416" cy="1639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93152" y="4261491"/>
            <a:ext cx="2566416" cy="1639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sv-SE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Tanda Dan Makna Papan Informasi Di Tempat Kerja</a:t>
            </a:r>
          </a:p>
        </p:txBody>
      </p:sp>
      <p:sp>
        <p:nvSpPr>
          <p:cNvPr id="17" name="object 9"/>
          <p:cNvSpPr txBox="1"/>
          <p:nvPr/>
        </p:nvSpPr>
        <p:spPr>
          <a:xfrm>
            <a:off x="2011679" y="3177033"/>
            <a:ext cx="2566416" cy="3185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44450" indent="-274313" algn="ctr">
              <a:lnSpc>
                <a:spcPct val="115000"/>
              </a:lnSpc>
              <a:tabLst>
                <a:tab pos="5462134" algn="l"/>
              </a:tabLst>
            </a:pP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Petunjuk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K3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4815841" y="3177035"/>
            <a:ext cx="2566416" cy="61516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44450" indent="-274313" algn="ctr">
              <a:lnSpc>
                <a:spcPct val="115000"/>
              </a:lnSpc>
              <a:tabLst>
                <a:tab pos="5462134" algn="l"/>
              </a:tabLst>
            </a:pP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Pengumuman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7693152" y="3177037"/>
            <a:ext cx="2566416" cy="2966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44450" indent="-274313" algn="ctr">
              <a:lnSpc>
                <a:spcPct val="115000"/>
              </a:lnSpc>
              <a:tabLst>
                <a:tab pos="5462134" algn="l"/>
              </a:tabLst>
            </a:pP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Bahaya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ject 9"/>
          <p:cNvSpPr txBox="1"/>
          <p:nvPr/>
        </p:nvSpPr>
        <p:spPr>
          <a:xfrm>
            <a:off x="2011679" y="5999969"/>
            <a:ext cx="2566416" cy="2966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44450" indent="-274313" algn="ctr">
              <a:lnSpc>
                <a:spcPct val="115000"/>
              </a:lnSpc>
              <a:tabLst>
                <a:tab pos="5462134" algn="l"/>
              </a:tabLst>
            </a:pP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Pesan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4819195" y="5999967"/>
            <a:ext cx="2566416" cy="61516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44450" indent="-274313" algn="ctr">
              <a:lnSpc>
                <a:spcPct val="115000"/>
              </a:lnSpc>
              <a:tabLst>
                <a:tab pos="5462134" algn="l"/>
              </a:tabLst>
            </a:pP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Fasilitas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Radioaktif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7693152" y="5999969"/>
            <a:ext cx="2566416" cy="2966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44450" indent="-274313" algn="ctr">
              <a:lnSpc>
                <a:spcPct val="115000"/>
              </a:lnSpc>
              <a:tabLst>
                <a:tab pos="5462134" algn="l"/>
              </a:tabLst>
            </a:pP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Larangan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10926" y="1291765"/>
            <a:ext cx="2098107" cy="5303719"/>
            <a:chOff x="3539914" y="1291760"/>
            <a:chExt cx="2098106" cy="5303718"/>
          </a:xfrm>
        </p:grpSpPr>
        <p:sp>
          <p:nvSpPr>
            <p:cNvPr id="5" name="object 5"/>
            <p:cNvSpPr/>
            <p:nvPr/>
          </p:nvSpPr>
          <p:spPr>
            <a:xfrm>
              <a:off x="3543463" y="2901313"/>
              <a:ext cx="2091055" cy="0"/>
            </a:xfrm>
            <a:custGeom>
              <a:avLst/>
              <a:gdLst/>
              <a:ahLst/>
              <a:cxnLst/>
              <a:rect l="l" t="t" r="r" b="b"/>
              <a:pathLst>
                <a:path w="2091054">
                  <a:moveTo>
                    <a:pt x="0" y="0"/>
                  </a:moveTo>
                  <a:lnTo>
                    <a:pt x="2091008" y="0"/>
                  </a:lnTo>
                </a:path>
              </a:pathLst>
            </a:custGeom>
            <a:ln w="7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45307" y="1291760"/>
              <a:ext cx="2089785" cy="419100"/>
            </a:xfrm>
            <a:custGeom>
              <a:avLst/>
              <a:gdLst/>
              <a:ahLst/>
              <a:cxnLst/>
              <a:rect l="l" t="t" r="r" b="b"/>
              <a:pathLst>
                <a:path w="2089785" h="419100">
                  <a:moveTo>
                    <a:pt x="0" y="418694"/>
                  </a:moveTo>
                  <a:lnTo>
                    <a:pt x="2089163" y="418694"/>
                  </a:lnTo>
                  <a:lnTo>
                    <a:pt x="2089163" y="0"/>
                  </a:lnTo>
                  <a:lnTo>
                    <a:pt x="0" y="0"/>
                  </a:lnTo>
                  <a:lnTo>
                    <a:pt x="0" y="41869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45307" y="1710455"/>
              <a:ext cx="2089785" cy="0"/>
            </a:xfrm>
            <a:custGeom>
              <a:avLst/>
              <a:gdLst/>
              <a:ahLst/>
              <a:cxnLst/>
              <a:rect l="l" t="t" r="r" b="b"/>
              <a:pathLst>
                <a:path w="2089785">
                  <a:moveTo>
                    <a:pt x="0" y="0"/>
                  </a:moveTo>
                  <a:lnTo>
                    <a:pt x="2089163" y="0"/>
                  </a:lnTo>
                </a:path>
              </a:pathLst>
            </a:custGeom>
            <a:ln w="141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035869" y="1341437"/>
              <a:ext cx="1117600" cy="32060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62556">
                <a:lnSpc>
                  <a:spcPts val="2515"/>
                </a:lnSpc>
              </a:pPr>
              <a:r>
                <a:rPr sz="2451" b="1" spc="20">
                  <a:latin typeface="Calibri"/>
                  <a:cs typeface="Calibri"/>
                </a:rPr>
                <a:t>LABEL</a:t>
              </a:r>
              <a:endParaRPr sz="2451">
                <a:latin typeface="Calibri"/>
                <a:cs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545307" y="1826070"/>
              <a:ext cx="2089785" cy="419100"/>
            </a:xfrm>
            <a:custGeom>
              <a:avLst/>
              <a:gdLst/>
              <a:ahLst/>
              <a:cxnLst/>
              <a:rect l="l" t="t" r="r" b="b"/>
              <a:pathLst>
                <a:path w="2089785" h="419100">
                  <a:moveTo>
                    <a:pt x="0" y="418694"/>
                  </a:moveTo>
                  <a:lnTo>
                    <a:pt x="2089163" y="418694"/>
                  </a:lnTo>
                  <a:lnTo>
                    <a:pt x="2089163" y="0"/>
                  </a:lnTo>
                  <a:lnTo>
                    <a:pt x="0" y="0"/>
                  </a:lnTo>
                  <a:lnTo>
                    <a:pt x="0" y="4186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45307" y="1826070"/>
              <a:ext cx="2089785" cy="419100"/>
            </a:xfrm>
            <a:custGeom>
              <a:avLst/>
              <a:gdLst/>
              <a:ahLst/>
              <a:cxnLst/>
              <a:rect l="l" t="t" r="r" b="b"/>
              <a:pathLst>
                <a:path w="2089785" h="419100">
                  <a:moveTo>
                    <a:pt x="2089163" y="0"/>
                  </a:moveTo>
                  <a:lnTo>
                    <a:pt x="0" y="0"/>
                  </a:lnTo>
                  <a:lnTo>
                    <a:pt x="0" y="418694"/>
                  </a:lnTo>
                </a:path>
              </a:pathLst>
            </a:custGeom>
            <a:ln w="14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4035869" y="1875747"/>
              <a:ext cx="1117600" cy="32060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62556">
                <a:lnSpc>
                  <a:spcPts val="2515"/>
                </a:lnSpc>
              </a:pPr>
              <a:r>
                <a:rPr sz="2451" b="1" spc="20">
                  <a:latin typeface="Calibri"/>
                  <a:cs typeface="Calibri"/>
                </a:rPr>
                <a:t>LABEL</a:t>
              </a:r>
              <a:endParaRPr sz="2451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45307" y="2361765"/>
              <a:ext cx="2089785" cy="417195"/>
            </a:xfrm>
            <a:custGeom>
              <a:avLst/>
              <a:gdLst/>
              <a:ahLst/>
              <a:cxnLst/>
              <a:rect l="l" t="t" r="r" b="b"/>
              <a:pathLst>
                <a:path w="2089785" h="417194">
                  <a:moveTo>
                    <a:pt x="0" y="416920"/>
                  </a:moveTo>
                  <a:lnTo>
                    <a:pt x="2089163" y="416920"/>
                  </a:lnTo>
                  <a:lnTo>
                    <a:pt x="2089163" y="0"/>
                  </a:lnTo>
                  <a:lnTo>
                    <a:pt x="0" y="0"/>
                  </a:lnTo>
                  <a:lnTo>
                    <a:pt x="0" y="41692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45307" y="2780070"/>
              <a:ext cx="2089785" cy="0"/>
            </a:xfrm>
            <a:custGeom>
              <a:avLst/>
              <a:gdLst/>
              <a:ahLst/>
              <a:cxnLst/>
              <a:rect l="l" t="t" r="r" b="b"/>
              <a:pathLst>
                <a:path w="2089785">
                  <a:moveTo>
                    <a:pt x="0" y="0"/>
                  </a:moveTo>
                  <a:lnTo>
                    <a:pt x="2089163" y="0"/>
                  </a:lnTo>
                </a:path>
              </a:pathLst>
            </a:custGeom>
            <a:ln w="14193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5307" y="2363149"/>
              <a:ext cx="2089785" cy="417195"/>
            </a:xfrm>
            <a:custGeom>
              <a:avLst/>
              <a:gdLst/>
              <a:ahLst/>
              <a:cxnLst/>
              <a:rect l="l" t="t" r="r" b="b"/>
              <a:pathLst>
                <a:path w="2089785" h="417194">
                  <a:moveTo>
                    <a:pt x="2089163" y="0"/>
                  </a:moveTo>
                  <a:lnTo>
                    <a:pt x="0" y="0"/>
                  </a:lnTo>
                  <a:lnTo>
                    <a:pt x="0" y="416920"/>
                  </a:lnTo>
                </a:path>
              </a:pathLst>
            </a:custGeom>
            <a:ln w="1419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035869" y="2413121"/>
              <a:ext cx="1117600" cy="32060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62556">
                <a:lnSpc>
                  <a:spcPts val="2515"/>
                </a:lnSpc>
              </a:pPr>
              <a:r>
                <a:rPr sz="2451" b="1" spc="20">
                  <a:solidFill>
                    <a:srgbClr val="008000"/>
                  </a:solidFill>
                  <a:latin typeface="Calibri"/>
                  <a:cs typeface="Calibri"/>
                </a:rPr>
                <a:t>LABEL</a:t>
              </a:r>
              <a:endParaRPr sz="2451">
                <a:latin typeface="Calibri"/>
                <a:cs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545307" y="2904565"/>
              <a:ext cx="2089785" cy="419100"/>
            </a:xfrm>
            <a:custGeom>
              <a:avLst/>
              <a:gdLst/>
              <a:ahLst/>
              <a:cxnLst/>
              <a:rect l="l" t="t" r="r" b="b"/>
              <a:pathLst>
                <a:path w="2089785" h="419100">
                  <a:moveTo>
                    <a:pt x="0" y="418694"/>
                  </a:moveTo>
                  <a:lnTo>
                    <a:pt x="2089163" y="418694"/>
                  </a:lnTo>
                  <a:lnTo>
                    <a:pt x="2089163" y="0"/>
                  </a:lnTo>
                  <a:lnTo>
                    <a:pt x="0" y="0"/>
                  </a:lnTo>
                  <a:lnTo>
                    <a:pt x="0" y="41869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45307" y="3323260"/>
              <a:ext cx="2089785" cy="0"/>
            </a:xfrm>
            <a:custGeom>
              <a:avLst/>
              <a:gdLst/>
              <a:ahLst/>
              <a:cxnLst/>
              <a:rect l="l" t="t" r="r" b="b"/>
              <a:pathLst>
                <a:path w="2089785">
                  <a:moveTo>
                    <a:pt x="0" y="0"/>
                  </a:moveTo>
                  <a:lnTo>
                    <a:pt x="2089163" y="0"/>
                  </a:lnTo>
                </a:path>
              </a:pathLst>
            </a:custGeom>
            <a:ln w="1419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45307" y="2904565"/>
              <a:ext cx="2089785" cy="419100"/>
            </a:xfrm>
            <a:custGeom>
              <a:avLst/>
              <a:gdLst/>
              <a:ahLst/>
              <a:cxnLst/>
              <a:rect l="l" t="t" r="r" b="b"/>
              <a:pathLst>
                <a:path w="2089785" h="419100">
                  <a:moveTo>
                    <a:pt x="2089163" y="0"/>
                  </a:moveTo>
                  <a:lnTo>
                    <a:pt x="0" y="0"/>
                  </a:lnTo>
                  <a:lnTo>
                    <a:pt x="0" y="418694"/>
                  </a:lnTo>
                </a:path>
              </a:pathLst>
            </a:custGeom>
            <a:ln w="141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035869" y="2954537"/>
              <a:ext cx="1117600" cy="32060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62556">
                <a:lnSpc>
                  <a:spcPts val="2515"/>
                </a:lnSpc>
              </a:pPr>
              <a:r>
                <a:rPr sz="2451" b="1" spc="20">
                  <a:solidFill>
                    <a:srgbClr val="0000FF"/>
                  </a:solidFill>
                  <a:latin typeface="Calibri"/>
                  <a:cs typeface="Calibri"/>
                </a:rPr>
                <a:t>LABEL</a:t>
              </a:r>
              <a:endParaRPr sz="2451">
                <a:latin typeface="Calibri"/>
                <a:cs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545307" y="3434722"/>
              <a:ext cx="2089785" cy="417195"/>
            </a:xfrm>
            <a:custGeom>
              <a:avLst/>
              <a:gdLst/>
              <a:ahLst/>
              <a:cxnLst/>
              <a:rect l="l" t="t" r="r" b="b"/>
              <a:pathLst>
                <a:path w="2089785" h="417195">
                  <a:moveTo>
                    <a:pt x="0" y="416920"/>
                  </a:moveTo>
                  <a:lnTo>
                    <a:pt x="2089163" y="416920"/>
                  </a:lnTo>
                  <a:lnTo>
                    <a:pt x="2089163" y="0"/>
                  </a:lnTo>
                  <a:lnTo>
                    <a:pt x="0" y="0"/>
                  </a:lnTo>
                  <a:lnTo>
                    <a:pt x="0" y="41692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45307" y="3434722"/>
              <a:ext cx="2089785" cy="417195"/>
            </a:xfrm>
            <a:custGeom>
              <a:avLst/>
              <a:gdLst/>
              <a:ahLst/>
              <a:cxnLst/>
              <a:rect l="l" t="t" r="r" b="b"/>
              <a:pathLst>
                <a:path w="2089785" h="417195">
                  <a:moveTo>
                    <a:pt x="2089163" y="0"/>
                  </a:moveTo>
                  <a:lnTo>
                    <a:pt x="0" y="0"/>
                  </a:lnTo>
                  <a:lnTo>
                    <a:pt x="0" y="416920"/>
                  </a:lnTo>
                </a:path>
              </a:pathLst>
            </a:custGeom>
            <a:ln w="14192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4035869" y="3482918"/>
              <a:ext cx="1117600" cy="32060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62556">
                <a:lnSpc>
                  <a:spcPts val="2531"/>
                </a:lnSpc>
              </a:pPr>
              <a:r>
                <a:rPr sz="2451" b="1" spc="20">
                  <a:solidFill>
                    <a:srgbClr val="FFA400"/>
                  </a:solidFill>
                  <a:latin typeface="Calibri"/>
                  <a:cs typeface="Calibri"/>
                </a:rPr>
                <a:t>LABEL</a:t>
              </a:r>
              <a:endParaRPr sz="2451">
                <a:latin typeface="Calibri"/>
                <a:cs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545307" y="3968563"/>
              <a:ext cx="2089785" cy="419100"/>
            </a:xfrm>
            <a:custGeom>
              <a:avLst/>
              <a:gdLst/>
              <a:ahLst/>
              <a:cxnLst/>
              <a:rect l="l" t="t" r="r" b="b"/>
              <a:pathLst>
                <a:path w="2089785" h="419100">
                  <a:moveTo>
                    <a:pt x="0" y="418694"/>
                  </a:moveTo>
                  <a:lnTo>
                    <a:pt x="2089163" y="418694"/>
                  </a:lnTo>
                  <a:lnTo>
                    <a:pt x="2089163" y="0"/>
                  </a:lnTo>
                  <a:lnTo>
                    <a:pt x="0" y="0"/>
                  </a:lnTo>
                  <a:lnTo>
                    <a:pt x="0" y="4186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45307" y="3968563"/>
              <a:ext cx="2089785" cy="419100"/>
            </a:xfrm>
            <a:custGeom>
              <a:avLst/>
              <a:gdLst/>
              <a:ahLst/>
              <a:cxnLst/>
              <a:rect l="l" t="t" r="r" b="b"/>
              <a:pathLst>
                <a:path w="2089785" h="419100">
                  <a:moveTo>
                    <a:pt x="2089163" y="0"/>
                  </a:moveTo>
                  <a:lnTo>
                    <a:pt x="0" y="0"/>
                  </a:lnTo>
                  <a:lnTo>
                    <a:pt x="0" y="418694"/>
                  </a:lnTo>
                </a:path>
              </a:pathLst>
            </a:custGeom>
            <a:ln w="14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4035869" y="4018534"/>
              <a:ext cx="1117600" cy="32060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62556">
                <a:lnSpc>
                  <a:spcPts val="2515"/>
                </a:lnSpc>
              </a:pPr>
              <a:r>
                <a:rPr sz="2451" b="1" spc="20">
                  <a:solidFill>
                    <a:srgbClr val="FF0000"/>
                  </a:solidFill>
                  <a:latin typeface="Calibri"/>
                  <a:cs typeface="Calibri"/>
                </a:rPr>
                <a:t>LABEL</a:t>
              </a:r>
              <a:endParaRPr sz="2451">
                <a:latin typeface="Calibri"/>
                <a:cs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3545307" y="4505744"/>
              <a:ext cx="2089785" cy="419100"/>
            </a:xfrm>
            <a:custGeom>
              <a:avLst/>
              <a:gdLst/>
              <a:ahLst/>
              <a:cxnLst/>
              <a:rect l="l" t="t" r="r" b="b"/>
              <a:pathLst>
                <a:path w="2089785" h="419100">
                  <a:moveTo>
                    <a:pt x="0" y="418694"/>
                  </a:moveTo>
                  <a:lnTo>
                    <a:pt x="2089163" y="418694"/>
                  </a:lnTo>
                  <a:lnTo>
                    <a:pt x="2089163" y="0"/>
                  </a:lnTo>
                  <a:lnTo>
                    <a:pt x="0" y="0"/>
                  </a:lnTo>
                  <a:lnTo>
                    <a:pt x="0" y="41869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45307" y="4505744"/>
              <a:ext cx="2089785" cy="419100"/>
            </a:xfrm>
            <a:custGeom>
              <a:avLst/>
              <a:gdLst/>
              <a:ahLst/>
              <a:cxnLst/>
              <a:rect l="l" t="t" r="r" b="b"/>
              <a:pathLst>
                <a:path w="2089785" h="419100">
                  <a:moveTo>
                    <a:pt x="2089163" y="0"/>
                  </a:moveTo>
                  <a:lnTo>
                    <a:pt x="0" y="0"/>
                  </a:lnTo>
                  <a:lnTo>
                    <a:pt x="0" y="418694"/>
                  </a:lnTo>
                </a:path>
              </a:pathLst>
            </a:custGeom>
            <a:ln w="14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4035869" y="4556160"/>
              <a:ext cx="1117600" cy="32060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62556">
                <a:lnSpc>
                  <a:spcPts val="2515"/>
                </a:lnSpc>
              </a:pPr>
              <a:r>
                <a:rPr sz="2451" b="1" spc="20">
                  <a:latin typeface="Calibri"/>
                  <a:cs typeface="Calibri"/>
                </a:rPr>
                <a:t>LABEL</a:t>
              </a:r>
              <a:endParaRPr sz="2451">
                <a:latin typeface="Calibri"/>
                <a:cs typeface="Calibri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539915" y="5030796"/>
              <a:ext cx="2098105" cy="4233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59498" y="5086858"/>
              <a:ext cx="2074973" cy="3193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24236" y="5086859"/>
              <a:ext cx="1149419" cy="3193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15347" y="5086859"/>
              <a:ext cx="530364" cy="319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39914" y="5559048"/>
              <a:ext cx="2098104" cy="4800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59498" y="5670109"/>
              <a:ext cx="2074973" cy="3193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24236" y="5670109"/>
              <a:ext cx="1149419" cy="3193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15347" y="5670109"/>
              <a:ext cx="530364" cy="319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39915" y="6159042"/>
              <a:ext cx="2098105" cy="4364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54177" y="6215104"/>
              <a:ext cx="2078887" cy="3193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18914" y="6215104"/>
              <a:ext cx="1149419" cy="3193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10026" y="6215104"/>
              <a:ext cx="530364" cy="319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676571" y="1176527"/>
            <a:ext cx="1810512" cy="5535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sv-SE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Tanda, Makna Warna Dan Label Di Tempat Kerja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561695" y="1369481"/>
            <a:ext cx="576449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d-ID"/>
            </a:defPPr>
            <a:lvl1pPr marR="44450" indent="0">
              <a:lnSpc>
                <a:spcPct val="115000"/>
              </a:lnSpc>
              <a:tabLst>
                <a:tab pos="5462270" algn="l"/>
              </a:tabLst>
              <a:defRPr sz="1600" b="1" kern="1000" spc="-15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Batas Area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Batas Jalur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b="0" kern="1200" spc="11">
              <a:solidFill>
                <a:srgbClr val="26262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61695" y="1903791"/>
            <a:ext cx="5764495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d-ID"/>
            </a:defPPr>
            <a:lvl1pPr marR="44450" indent="0">
              <a:lnSpc>
                <a:spcPct val="115000"/>
              </a:lnSpc>
              <a:tabLst>
                <a:tab pos="5462270" algn="l"/>
              </a:tabLst>
              <a:defRPr sz="1600" b="1" kern="1000" spc="-15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Jadi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Sarana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Umum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b="0" kern="1200" spc="11">
              <a:solidFill>
                <a:srgbClr val="26262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561697" y="2428788"/>
            <a:ext cx="643935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d-ID"/>
            </a:defPPr>
            <a:lvl1pPr marR="44450" indent="-274320">
              <a:lnSpc>
                <a:spcPct val="115000"/>
              </a:lnSpc>
              <a:tabLst>
                <a:tab pos="5462270" algn="l"/>
              </a:tabLst>
              <a:defRPr sz="2000" kern="500" spc="-15">
                <a:solidFill>
                  <a:schemeClr val="tx1">
                    <a:lumMod val="85000"/>
                    <a:lumOff val="15000"/>
                  </a:schemeClr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1pPr>
          </a:lstStyle>
          <a:p>
            <a:pPr indent="0"/>
            <a:r>
              <a:rPr sz="1800" kern="1200" spc="11" err="1">
                <a:solidFill>
                  <a:srgbClr val="262626"/>
                </a:solidFill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sz="1800" kern="1200" spc="11">
                <a:solidFill>
                  <a:srgbClr val="262626"/>
                </a:solidFill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Baku</a:t>
            </a:r>
            <a:r>
              <a:rPr lang="en-US" sz="1800" kern="1200" spc="11">
                <a:solidFill>
                  <a:srgbClr val="262626"/>
                </a:solidFill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sz="1800" kern="1200" spc="11">
                <a:solidFill>
                  <a:srgbClr val="262626"/>
                </a:solidFill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kern="1200" spc="11" err="1">
                <a:solidFill>
                  <a:srgbClr val="262626"/>
                </a:solidFill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Sarana</a:t>
            </a:r>
            <a:r>
              <a:rPr sz="1800" kern="1200" spc="11">
                <a:solidFill>
                  <a:srgbClr val="262626"/>
                </a:solidFill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P3K, </a:t>
            </a:r>
            <a:r>
              <a:rPr sz="1800" kern="1200" spc="11" err="1">
                <a:solidFill>
                  <a:srgbClr val="262626"/>
                </a:solidFill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Keselamatan</a:t>
            </a:r>
            <a:r>
              <a:rPr sz="1800" kern="1200" spc="11">
                <a:solidFill>
                  <a:srgbClr val="262626"/>
                </a:solidFill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z="1800" kern="1200" spc="11" err="1">
                <a:solidFill>
                  <a:srgbClr val="262626"/>
                </a:solidFill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Darurat</a:t>
            </a:r>
            <a:r>
              <a:rPr sz="1800" kern="1200" spc="11">
                <a:solidFill>
                  <a:srgbClr val="262626"/>
                </a:solidFill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kern="1200" spc="11" err="1">
                <a:solidFill>
                  <a:srgbClr val="262626"/>
                </a:solidFill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z="1800" kern="1200" spc="11">
                <a:solidFill>
                  <a:srgbClr val="262626"/>
                </a:solidFill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Evakuasi</a:t>
            </a:r>
            <a:r>
              <a:rPr lang="en-US" sz="1800" kern="1200" spc="11">
                <a:solidFill>
                  <a:srgbClr val="262626"/>
                </a:solidFill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kern="1200" spc="11">
              <a:solidFill>
                <a:srgbClr val="262626"/>
              </a:solidFill>
              <a:latin typeface="Robo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61695" y="2972541"/>
            <a:ext cx="576449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d-ID"/>
            </a:defPPr>
            <a:lvl1pPr marR="44450" indent="0">
              <a:lnSpc>
                <a:spcPct val="115000"/>
              </a:lnSpc>
              <a:tabLst>
                <a:tab pos="5462270" algn="l"/>
              </a:tabLst>
              <a:defRPr sz="1600" b="1" kern="1000" spc="-15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Menunggu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Diproses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Lanjut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(WIP)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b="0" kern="1200" spc="11">
              <a:solidFill>
                <a:srgbClr val="26262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61695" y="4036537"/>
            <a:ext cx="5764492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d-ID"/>
            </a:defPPr>
            <a:lvl1pPr marR="44450" indent="0">
              <a:lnSpc>
                <a:spcPct val="115000"/>
              </a:lnSpc>
              <a:tabLst>
                <a:tab pos="5462270" algn="l"/>
              </a:tabLst>
              <a:defRPr sz="1600" b="1" kern="1000" spc="-15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Cacat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Terpakai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Tanda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Berhenti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b="0" kern="1200" spc="11">
              <a:solidFill>
                <a:srgbClr val="26262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61693" y="4573720"/>
            <a:ext cx="618273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d-ID"/>
            </a:defPPr>
            <a:lvl1pPr marR="44450" indent="0">
              <a:lnSpc>
                <a:spcPct val="115000"/>
              </a:lnSpc>
              <a:tabLst>
                <a:tab pos="5462270" algn="l"/>
              </a:tabLst>
              <a:defRPr sz="1600" b="1" kern="1000" spc="-15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Inventaris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Identitas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Laci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Penyimpanan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Rak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Peralatan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j.</a:t>
            </a:r>
            <a:endParaRPr sz="1800" b="0" kern="1200" spc="11">
              <a:solidFill>
                <a:srgbClr val="26262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561693" y="5110620"/>
            <a:ext cx="5764493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d-ID"/>
            </a:defPPr>
            <a:lvl1pPr marR="44450" indent="0">
              <a:lnSpc>
                <a:spcPct val="115000"/>
              </a:lnSpc>
              <a:tabLst>
                <a:tab pos="5462270" algn="l"/>
              </a:tabLst>
              <a:defRPr sz="1600" b="1" kern="1000" spc="-15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Area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Terbatas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Operasional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b="0" kern="1200" spc="11">
              <a:solidFill>
                <a:srgbClr val="26262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61695" y="5667259"/>
            <a:ext cx="576449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d-ID"/>
            </a:defPPr>
            <a:lvl1pPr marR="44450" indent="0">
              <a:lnSpc>
                <a:spcPct val="115000"/>
              </a:lnSpc>
              <a:tabLst>
                <a:tab pos="5462270" algn="l"/>
              </a:tabLst>
              <a:defRPr sz="1600" b="1" kern="1000" spc="-15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Area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Terbatas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Keselamatan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b="0" kern="1200" spc="11">
              <a:solidFill>
                <a:srgbClr val="26262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61695" y="6245433"/>
            <a:ext cx="5764492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d-ID"/>
            </a:defPPr>
            <a:lvl1pPr marR="44450" indent="0">
              <a:lnSpc>
                <a:spcPct val="115000"/>
              </a:lnSpc>
              <a:tabLst>
                <a:tab pos="5462270" algn="l"/>
              </a:tabLst>
              <a:defRPr sz="1600" b="1" kern="1000" spc="-15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Zona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Berbahaya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b="0" kern="1200" spc="11">
              <a:solidFill>
                <a:srgbClr val="26262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890140" y="1240536"/>
            <a:ext cx="0" cy="5318760"/>
          </a:xfrm>
          <a:custGeom>
            <a:avLst/>
            <a:gdLst/>
            <a:ahLst/>
            <a:cxnLst/>
            <a:rect l="l" t="t" r="r" b="b"/>
            <a:pathLst>
              <a:path h="5318759">
                <a:moveTo>
                  <a:pt x="0" y="0"/>
                </a:moveTo>
                <a:lnTo>
                  <a:pt x="0" y="5318760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5"/>
          <p:cNvSpPr txBox="1"/>
          <p:nvPr/>
        </p:nvSpPr>
        <p:spPr>
          <a:xfrm>
            <a:off x="5561695" y="3501745"/>
            <a:ext cx="576449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d-ID"/>
            </a:defPPr>
            <a:lvl1pPr marR="44450" indent="0">
              <a:lnSpc>
                <a:spcPct val="115000"/>
              </a:lnSpc>
              <a:tabLst>
                <a:tab pos="5462270" algn="l"/>
              </a:tabLst>
              <a:defRPr sz="1600" b="1" kern="1000" spc="-15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800" b="0" kern="1200" spc="11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Inspeksi</a:t>
            </a:r>
            <a:r>
              <a:rPr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QC</a:t>
            </a:r>
            <a:r>
              <a:rPr lang="en-US" sz="1800" b="0" kern="1200" spc="1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800" b="0" kern="1200" spc="11">
              <a:solidFill>
                <a:srgbClr val="26262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0592" y="1213151"/>
            <a:ext cx="3645272" cy="1645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3" y="1213103"/>
            <a:ext cx="1578864" cy="2956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3264" y="1231399"/>
            <a:ext cx="2310384" cy="1627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65" y="4169678"/>
            <a:ext cx="2469887" cy="2359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5" y="2944358"/>
            <a:ext cx="2510380" cy="1639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2561" y="4614674"/>
            <a:ext cx="1347259" cy="19385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7799" y="4632967"/>
            <a:ext cx="1895855" cy="18958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3426" y="2962679"/>
            <a:ext cx="2212141" cy="1603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3427" y="4614655"/>
            <a:ext cx="1353323" cy="1938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sv-SE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Contoh Dokumentasi Penerapan 5</a:t>
            </a: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sv-SE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Tempat Kerja</a:t>
            </a:r>
          </a:p>
        </p:txBody>
      </p:sp>
      <p:sp>
        <p:nvSpPr>
          <p:cNvPr id="14" name="object 14"/>
          <p:cNvSpPr/>
          <p:nvPr/>
        </p:nvSpPr>
        <p:spPr>
          <a:xfrm>
            <a:off x="9137904" y="2304288"/>
            <a:ext cx="2383536" cy="3048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6016" y="1341127"/>
            <a:ext cx="3169920" cy="2840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9103" y="4828033"/>
            <a:ext cx="2523744" cy="1127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0568" y="2703581"/>
            <a:ext cx="30480" cy="41911"/>
          </a:xfrm>
          <a:custGeom>
            <a:avLst/>
            <a:gdLst/>
            <a:ahLst/>
            <a:cxnLst/>
            <a:rect l="l" t="t" r="r" b="b"/>
            <a:pathLst>
              <a:path w="30479" h="41910">
                <a:moveTo>
                  <a:pt x="0" y="41656"/>
                </a:moveTo>
                <a:lnTo>
                  <a:pt x="2387" y="25288"/>
                </a:lnTo>
                <a:lnTo>
                  <a:pt x="8905" y="12065"/>
                </a:lnTo>
                <a:lnTo>
                  <a:pt x="18591" y="3222"/>
                </a:lnTo>
                <a:lnTo>
                  <a:pt x="30479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231653" y="1341119"/>
            <a:ext cx="2468879" cy="4614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sv-SE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LOTO (Lockout – Tagout)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04736" y="1292866"/>
            <a:ext cx="4678680" cy="454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</a:p>
          <a:p>
            <a:pPr marL="12700" marR="44450">
              <a:lnSpc>
                <a:spcPts val="2111"/>
              </a:lnSpc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Suatu prosedur untuk menjamin mesin/alat berbahaya secara tepat telah dimatikan dan tidak akan menyala kembali selama pekerjaan berbahaya ataupun pekerjaan perbaikan dan perawatan berlangsung sampai dengan pekerjaan tersebut berakhir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Prosedur Umum</a:t>
            </a:r>
          </a:p>
          <a:p>
            <a:pPr marL="273044" marR="44450" indent="-263519">
              <a:lnSpc>
                <a:spcPts val="2111"/>
              </a:lnSpc>
              <a:buAutoNum type="arabicPeriod"/>
              <a:tabLst>
                <a:tab pos="287013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 sumber energi.</a:t>
            </a:r>
          </a:p>
          <a:p>
            <a:pPr marL="273044" marR="44450" indent="-263519">
              <a:lnSpc>
                <a:spcPts val="2111"/>
              </a:lnSpc>
              <a:buAutoNum type="arabicPeriod"/>
              <a:tabLst>
                <a:tab pos="287013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Mengisolasi dan mematikan sumber energi.</a:t>
            </a:r>
          </a:p>
          <a:p>
            <a:pPr marL="273044" marR="44450" indent="-263519">
              <a:lnSpc>
                <a:spcPts val="2111"/>
              </a:lnSpc>
              <a:buAutoNum type="arabicPeriod"/>
              <a:tabLst>
                <a:tab pos="287013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Mengunci dan memberi tanda bahaya pada sumber energi.</a:t>
            </a:r>
          </a:p>
          <a:p>
            <a:pPr marL="273044" marR="44450" indent="-263519">
              <a:lnSpc>
                <a:spcPts val="2111"/>
              </a:lnSpc>
              <a:buAutoNum type="arabicPeriod"/>
              <a:tabLst>
                <a:tab pos="287013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 keefektifan isolasi sumber energi.</a:t>
            </a:r>
          </a:p>
        </p:txBody>
      </p:sp>
      <p:sp>
        <p:nvSpPr>
          <p:cNvPr id="13" name="object 13"/>
          <p:cNvSpPr/>
          <p:nvPr/>
        </p:nvSpPr>
        <p:spPr>
          <a:xfrm>
            <a:off x="6483096" y="1264923"/>
            <a:ext cx="0" cy="5166995"/>
          </a:xfrm>
          <a:custGeom>
            <a:avLst/>
            <a:gdLst/>
            <a:ahLst/>
            <a:cxnLst/>
            <a:rect l="l" t="t" r="r" b="b"/>
            <a:pathLst>
              <a:path h="5166995">
                <a:moveTo>
                  <a:pt x="0" y="0"/>
                </a:moveTo>
                <a:lnTo>
                  <a:pt x="0" y="5166982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 txBox="1"/>
          <p:nvPr/>
        </p:nvSpPr>
        <p:spPr>
          <a:xfrm>
            <a:off x="740313" y="6089907"/>
            <a:ext cx="1451556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Tanda LOTO</a:t>
            </a:r>
            <a:endParaRPr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4035201" y="6089907"/>
            <a:ext cx="1451556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Penerapan LOTO</a:t>
            </a:r>
            <a:endParaRPr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4035202" y="4343405"/>
            <a:ext cx="1451556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Peralatan LOTO</a:t>
            </a:r>
            <a:endParaRPr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37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sv-SE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Izin Pekerjaan Bahaya/Resiko Tinggi</a:t>
            </a:r>
          </a:p>
        </p:txBody>
      </p:sp>
      <p:sp>
        <p:nvSpPr>
          <p:cNvPr id="7" name="object 7"/>
          <p:cNvSpPr/>
          <p:nvPr/>
        </p:nvSpPr>
        <p:spPr>
          <a:xfrm>
            <a:off x="6248660" y="1344170"/>
            <a:ext cx="0" cy="5166995"/>
          </a:xfrm>
          <a:custGeom>
            <a:avLst/>
            <a:gdLst/>
            <a:ahLst/>
            <a:cxnLst/>
            <a:rect l="l" t="t" r="r" b="b"/>
            <a:pathLst>
              <a:path h="5166995">
                <a:moveTo>
                  <a:pt x="0" y="0"/>
                </a:moveTo>
                <a:lnTo>
                  <a:pt x="0" y="5166982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/>
        </p:nvSpPr>
        <p:spPr>
          <a:xfrm>
            <a:off x="600240" y="1344168"/>
            <a:ext cx="5181600" cy="5166995"/>
          </a:xfrm>
          <a:prstGeom prst="rect">
            <a:avLst/>
          </a:prstGeom>
          <a:solidFill>
            <a:srgbClr val="FF9800"/>
          </a:solidFill>
          <a:effectLst>
            <a:outerShdw blurRad="19050" dist="1905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360000" tIns="360000" rIns="360000" bIns="360000" rtlCol="0">
            <a:normAutofit fontScale="92500" lnSpcReduction="20000"/>
          </a:bodyPr>
          <a:lstStyle>
            <a:defPPr>
              <a:defRPr lang="id-ID"/>
            </a:defPPr>
            <a:lvl1pPr marL="360363" marR="44450" indent="-360363">
              <a:lnSpc>
                <a:spcPct val="101899"/>
              </a:lnSpc>
              <a:spcBef>
                <a:spcPts val="1175"/>
              </a:spcBef>
              <a:buAutoNum type="arabicPeriod"/>
              <a:tabLst>
                <a:tab pos="355600" algn="l"/>
              </a:tabLst>
              <a:defRPr sz="2400" spc="1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d-ID"/>
              <a:t>Izin kerja diperlukan untuk pekerjaan non-rutin yang mengandung bahaya/resiko tinggi di tempat kerja</a:t>
            </a:r>
            <a:r>
              <a:rPr lang="en-US"/>
              <a:t>.</a:t>
            </a:r>
            <a:endParaRPr lang="id-ID"/>
          </a:p>
          <a:p>
            <a:r>
              <a:rPr lang="id-ID"/>
              <a:t>Izin kerja bertujuan untuk memastikan bahwa semua kegiatan/kondisi/lokasi aman untuk dilangsungkannya pekerjaan berbahaya/resiko tinggi</a:t>
            </a:r>
            <a:r>
              <a:rPr lang="en-US"/>
              <a:t>.</a:t>
            </a:r>
            <a:endParaRPr lang="id-ID"/>
          </a:p>
          <a:p>
            <a:r>
              <a:rPr lang="id-ID"/>
              <a:t>Pengurusan izin kerja dilaksanakan oleh tenaga kerja bersangkutan dengan petugas K3 Perusahaan</a:t>
            </a:r>
            <a:r>
              <a:rPr lang="en-US"/>
              <a:t>.</a:t>
            </a:r>
            <a:endParaRPr lang="id-ID"/>
          </a:p>
        </p:txBody>
      </p:sp>
      <p:sp>
        <p:nvSpPr>
          <p:cNvPr id="11" name="object 33"/>
          <p:cNvSpPr txBox="1"/>
          <p:nvPr/>
        </p:nvSpPr>
        <p:spPr>
          <a:xfrm>
            <a:off x="6715487" y="1344170"/>
            <a:ext cx="4799831" cy="5166995"/>
          </a:xfrm>
          <a:prstGeom prst="rect">
            <a:avLst/>
          </a:prstGeom>
          <a:solidFill>
            <a:srgbClr val="8BC34A"/>
          </a:solidFill>
          <a:effectLst>
            <a:outerShdw blurRad="19050" dist="1905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360000" tIns="360000" rIns="360000" bIns="360000" rtlCol="0">
            <a:normAutofit fontScale="85000" lnSpcReduction="20000"/>
          </a:bodyPr>
          <a:lstStyle>
            <a:defPPr>
              <a:defRPr lang="id-ID"/>
            </a:defPPr>
            <a:lvl1pPr marL="360363" marR="44450" indent="-360363">
              <a:lnSpc>
                <a:spcPct val="101899"/>
              </a:lnSpc>
              <a:spcBef>
                <a:spcPts val="1175"/>
              </a:spcBef>
              <a:buAutoNum type="arabicPeriod"/>
              <a:tabLst>
                <a:tab pos="355600" algn="l"/>
              </a:tabLst>
              <a:defRPr sz="2400" spc="1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id-ID" u="sng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Pekerjaan :</a:t>
            </a:r>
          </a:p>
          <a:p>
            <a:r>
              <a:rPr lang="id-ID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Panas</a:t>
            </a:r>
            <a:r>
              <a:rPr lang="id-ID"/>
              <a:t> (pengelasan, gerinda, dsj)</a:t>
            </a:r>
            <a:r>
              <a:rPr lang="en-US"/>
              <a:t>.</a:t>
            </a:r>
            <a:endParaRPr lang="id-ID"/>
          </a:p>
          <a:p>
            <a:r>
              <a:rPr lang="id-ID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Ketinggian</a:t>
            </a:r>
            <a:r>
              <a:rPr lang="id-ID"/>
              <a:t> </a:t>
            </a:r>
            <a:r>
              <a:rPr lang="en-US"/>
              <a:t>(</a:t>
            </a:r>
            <a:r>
              <a:rPr lang="id-ID"/>
              <a:t>konstruksi/perbaikan di ketinggian di atas 2 meter)</a:t>
            </a:r>
            <a:r>
              <a:rPr lang="en-US"/>
              <a:t>.</a:t>
            </a:r>
            <a:endParaRPr lang="id-ID"/>
          </a:p>
          <a:p>
            <a:r>
              <a:rPr lang="id-ID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Listrik</a:t>
            </a:r>
            <a:r>
              <a:rPr lang="id-ID"/>
              <a:t> (arus besar)</a:t>
            </a:r>
            <a:r>
              <a:rPr lang="en-US"/>
              <a:t>.</a:t>
            </a:r>
            <a:endParaRPr lang="id-ID"/>
          </a:p>
          <a:p>
            <a:r>
              <a:rPr lang="id-ID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Galian</a:t>
            </a:r>
            <a:r>
              <a:rPr lang="en-US"/>
              <a:t>.</a:t>
            </a:r>
            <a:endParaRPr lang="id-ID"/>
          </a:p>
          <a:p>
            <a:r>
              <a:rPr lang="id-ID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Penggunaan Alat Berat</a:t>
            </a:r>
            <a:r>
              <a:rPr lang="en-US"/>
              <a:t>.</a:t>
            </a:r>
            <a:endParaRPr lang="id-ID"/>
          </a:p>
          <a:p>
            <a:r>
              <a:rPr lang="id-ID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Perbaikan Tangki</a:t>
            </a:r>
            <a:r>
              <a:rPr lang="en-US"/>
              <a:t>.</a:t>
            </a:r>
            <a:endParaRPr lang="id-ID"/>
          </a:p>
          <a:p>
            <a:r>
              <a:rPr lang="id-ID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Peraikan Perpipaan</a:t>
            </a:r>
            <a:r>
              <a:rPr lang="en-US"/>
              <a:t>.</a:t>
            </a:r>
            <a:endParaRPr lang="id-ID"/>
          </a:p>
          <a:p>
            <a:r>
              <a:rPr lang="id-ID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Ruang Terbatas</a:t>
            </a:r>
            <a:r>
              <a:rPr lang="en-US"/>
              <a:t>.</a:t>
            </a:r>
            <a:endParaRPr lang="id-ID"/>
          </a:p>
          <a:p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023366" y="1481327"/>
            <a:ext cx="1712977" cy="822960"/>
            <a:chOff x="4023360" y="1481327"/>
            <a:chExt cx="1712977" cy="822960"/>
          </a:xfrm>
        </p:grpSpPr>
        <p:sp>
          <p:nvSpPr>
            <p:cNvPr id="6" name="object 6"/>
            <p:cNvSpPr/>
            <p:nvPr/>
          </p:nvSpPr>
          <p:spPr>
            <a:xfrm>
              <a:off x="4913377" y="1481328"/>
              <a:ext cx="822960" cy="792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62271" y="1481327"/>
              <a:ext cx="822960" cy="822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23360" y="1481327"/>
              <a:ext cx="822960" cy="8229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931412" y="1456951"/>
            <a:ext cx="3261357" cy="920495"/>
            <a:chOff x="5931409" y="1456944"/>
            <a:chExt cx="3261357" cy="920495"/>
          </a:xfrm>
        </p:grpSpPr>
        <p:sp>
          <p:nvSpPr>
            <p:cNvPr id="5" name="object 5"/>
            <p:cNvSpPr/>
            <p:nvPr/>
          </p:nvSpPr>
          <p:spPr>
            <a:xfrm>
              <a:off x="7760208" y="1456944"/>
              <a:ext cx="822959" cy="6339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1409" y="1481327"/>
              <a:ext cx="822960" cy="8229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4977" y="1481327"/>
              <a:ext cx="822959" cy="8229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90689" y="1877567"/>
              <a:ext cx="822959" cy="4998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21423" y="1505711"/>
              <a:ext cx="1200912" cy="7680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69807" y="1524001"/>
              <a:ext cx="822959" cy="3413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78369" y="1786127"/>
              <a:ext cx="822959" cy="5608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51271" y="1463039"/>
            <a:ext cx="2261615" cy="865632"/>
            <a:chOff x="9351265" y="1463039"/>
            <a:chExt cx="2261614" cy="865632"/>
          </a:xfrm>
        </p:grpSpPr>
        <p:sp>
          <p:nvSpPr>
            <p:cNvPr id="18" name="object 18"/>
            <p:cNvSpPr/>
            <p:nvPr/>
          </p:nvSpPr>
          <p:spPr>
            <a:xfrm>
              <a:off x="9351265" y="1505711"/>
              <a:ext cx="822959" cy="8229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37647" y="1469136"/>
              <a:ext cx="822959" cy="8229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89920" y="1463039"/>
              <a:ext cx="822959" cy="8229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212342" y="2663958"/>
            <a:ext cx="1895857" cy="981457"/>
            <a:chOff x="4212336" y="2663951"/>
            <a:chExt cx="1895857" cy="981457"/>
          </a:xfrm>
        </p:grpSpPr>
        <p:sp>
          <p:nvSpPr>
            <p:cNvPr id="21" name="object 21"/>
            <p:cNvSpPr/>
            <p:nvPr/>
          </p:nvSpPr>
          <p:spPr>
            <a:xfrm>
              <a:off x="4212336" y="2785873"/>
              <a:ext cx="822960" cy="3657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5632" y="2663951"/>
              <a:ext cx="822960" cy="8229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73296" y="2932176"/>
              <a:ext cx="822960" cy="7132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86655" y="2694433"/>
              <a:ext cx="822960" cy="54863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63311" y="2663951"/>
              <a:ext cx="822960" cy="8229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85233" y="2932176"/>
              <a:ext cx="822960" cy="70104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315461" y="2810263"/>
            <a:ext cx="2663951" cy="822959"/>
            <a:chOff x="6315455" y="2810256"/>
            <a:chExt cx="2663951" cy="822959"/>
          </a:xfrm>
        </p:grpSpPr>
        <p:sp>
          <p:nvSpPr>
            <p:cNvPr id="29" name="object 29"/>
            <p:cNvSpPr/>
            <p:nvPr/>
          </p:nvSpPr>
          <p:spPr>
            <a:xfrm>
              <a:off x="6315455" y="2822448"/>
              <a:ext cx="822959" cy="76809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60464" y="2907793"/>
              <a:ext cx="822959" cy="67665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85889" y="2810256"/>
              <a:ext cx="822959" cy="82295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56447" y="2846833"/>
              <a:ext cx="822959" cy="77419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595111" y="2712721"/>
            <a:ext cx="1725167" cy="786384"/>
            <a:chOff x="9595105" y="2712721"/>
            <a:chExt cx="1725166" cy="786384"/>
          </a:xfrm>
        </p:grpSpPr>
        <p:sp>
          <p:nvSpPr>
            <p:cNvPr id="36" name="object 36"/>
            <p:cNvSpPr/>
            <p:nvPr/>
          </p:nvSpPr>
          <p:spPr>
            <a:xfrm>
              <a:off x="9595105" y="2712721"/>
              <a:ext cx="822959" cy="78638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497312" y="2798065"/>
              <a:ext cx="822959" cy="66446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324607" y="4224529"/>
            <a:ext cx="1560575" cy="1895856"/>
            <a:chOff x="6547104" y="4224529"/>
            <a:chExt cx="1560575" cy="1895856"/>
          </a:xfrm>
        </p:grpSpPr>
        <p:sp>
          <p:nvSpPr>
            <p:cNvPr id="34" name="object 34"/>
            <p:cNvSpPr/>
            <p:nvPr/>
          </p:nvSpPr>
          <p:spPr>
            <a:xfrm>
              <a:off x="6577583" y="5102353"/>
              <a:ext cx="822959" cy="8229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84720" y="4224529"/>
              <a:ext cx="822959" cy="189585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47104" y="4364737"/>
              <a:ext cx="822959" cy="82295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120895" y="4114806"/>
            <a:ext cx="1956816" cy="1322833"/>
            <a:chOff x="4120895" y="4114800"/>
            <a:chExt cx="1956816" cy="1322833"/>
          </a:xfrm>
        </p:grpSpPr>
        <p:sp>
          <p:nvSpPr>
            <p:cNvPr id="38" name="object 38"/>
            <p:cNvSpPr/>
            <p:nvPr/>
          </p:nvSpPr>
          <p:spPr>
            <a:xfrm>
              <a:off x="4120895" y="4614673"/>
              <a:ext cx="1956816" cy="8229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87823" y="4114800"/>
              <a:ext cx="822960" cy="72542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8177791" y="4511041"/>
            <a:ext cx="822959" cy="11155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85967" y="4133088"/>
            <a:ext cx="822959" cy="84124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585967" y="5390651"/>
            <a:ext cx="822959" cy="11155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942003" y="4357259"/>
            <a:ext cx="950976" cy="168249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sv-SE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Alat Pelindung Diri (A</a:t>
            </a: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PD</a:t>
            </a:r>
            <a:r>
              <a:rPr lang="sv-SE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2" name="object 52"/>
          <p:cNvSpPr/>
          <p:nvPr/>
        </p:nvSpPr>
        <p:spPr>
          <a:xfrm>
            <a:off x="3745991" y="1222248"/>
            <a:ext cx="0" cy="5455920"/>
          </a:xfrm>
          <a:custGeom>
            <a:avLst/>
            <a:gdLst/>
            <a:ahLst/>
            <a:cxnLst/>
            <a:rect l="l" t="t" r="r" b="b"/>
            <a:pathLst>
              <a:path h="5455920">
                <a:moveTo>
                  <a:pt x="0" y="0"/>
                </a:moveTo>
                <a:lnTo>
                  <a:pt x="0" y="5455920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"/>
          <p:cNvSpPr txBox="1"/>
          <p:nvPr/>
        </p:nvSpPr>
        <p:spPr>
          <a:xfrm>
            <a:off x="332108" y="1251087"/>
            <a:ext cx="3096897" cy="4866800"/>
          </a:xfrm>
          <a:prstGeom prst="rect">
            <a:avLst/>
          </a:prstGeom>
          <a:solidFill>
            <a:srgbClr val="FF9800"/>
          </a:solidFill>
          <a:effectLst>
            <a:outerShdw blurRad="19050" dist="1905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360000" tIns="360000" rIns="360000" bIns="360000" rtlCol="0">
            <a:normAutofit lnSpcReduction="10000"/>
          </a:bodyPr>
          <a:lstStyle>
            <a:defPPr>
              <a:defRPr lang="id-ID"/>
            </a:defPPr>
            <a:lvl1pPr marL="360363" marR="44450" indent="-360363">
              <a:lnSpc>
                <a:spcPct val="101899"/>
              </a:lnSpc>
              <a:spcBef>
                <a:spcPts val="1175"/>
              </a:spcBef>
              <a:buAutoNum type="arabicPeriod"/>
              <a:tabLst>
                <a:tab pos="355600" algn="l"/>
              </a:tabLst>
              <a:defRPr sz="2400" spc="1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id-ID"/>
              <a:t>Kelengkapan wajib yang digunakan saat bekerja sesuai dengan bahaya dan resiko kerja untuk menjaga keselamatan tenaga kerja itu sendiri maupun orang lain di tempat kerja</a:t>
            </a:r>
            <a:r>
              <a:rPr lang="en-US"/>
              <a:t>.</a:t>
            </a:r>
            <a:endParaRPr lang="id-ID"/>
          </a:p>
        </p:txBody>
      </p:sp>
      <p:sp>
        <p:nvSpPr>
          <p:cNvPr id="58" name="object 9"/>
          <p:cNvSpPr txBox="1"/>
          <p:nvPr/>
        </p:nvSpPr>
        <p:spPr>
          <a:xfrm>
            <a:off x="4154074" y="2399120"/>
            <a:ext cx="145155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Pelindung Kepala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60" name="object 9"/>
          <p:cNvSpPr txBox="1"/>
          <p:nvPr/>
        </p:nvSpPr>
        <p:spPr>
          <a:xfrm>
            <a:off x="6175247" y="2399120"/>
            <a:ext cx="277368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Pelindung Mata dan Muka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63" name="object 9"/>
          <p:cNvSpPr txBox="1"/>
          <p:nvPr/>
        </p:nvSpPr>
        <p:spPr>
          <a:xfrm>
            <a:off x="9652665" y="2399120"/>
            <a:ext cx="1658819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Pelindung Pendengaran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65" name="object 9"/>
          <p:cNvSpPr txBox="1"/>
          <p:nvPr/>
        </p:nvSpPr>
        <p:spPr>
          <a:xfrm>
            <a:off x="4242823" y="3783141"/>
            <a:ext cx="183489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Pelindung Pernafasan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67" name="object 9"/>
          <p:cNvSpPr txBox="1"/>
          <p:nvPr/>
        </p:nvSpPr>
        <p:spPr>
          <a:xfrm>
            <a:off x="6729988" y="3783142"/>
            <a:ext cx="183489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Pelindung Tangan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70" name="object 9"/>
          <p:cNvSpPr txBox="1"/>
          <p:nvPr/>
        </p:nvSpPr>
        <p:spPr>
          <a:xfrm>
            <a:off x="9753600" y="3783142"/>
            <a:ext cx="140817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Pelindung Kaki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71" name="object 9"/>
          <p:cNvSpPr txBox="1"/>
          <p:nvPr/>
        </p:nvSpPr>
        <p:spPr>
          <a:xfrm>
            <a:off x="4395215" y="5596256"/>
            <a:ext cx="140817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Pelindung Jatuh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74" name="object 9"/>
          <p:cNvSpPr txBox="1"/>
          <p:nvPr/>
        </p:nvSpPr>
        <p:spPr>
          <a:xfrm>
            <a:off x="6400799" y="6321556"/>
            <a:ext cx="140817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Pelindung Tubuh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75" name="object 9"/>
          <p:cNvSpPr txBox="1"/>
          <p:nvPr/>
        </p:nvSpPr>
        <p:spPr>
          <a:xfrm>
            <a:off x="7885175" y="5740651"/>
            <a:ext cx="140817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Pelampung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76" name="object 9"/>
          <p:cNvSpPr txBox="1"/>
          <p:nvPr/>
        </p:nvSpPr>
        <p:spPr>
          <a:xfrm>
            <a:off x="9293351" y="5067656"/>
            <a:ext cx="140817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Rompi Nyala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77" name="object 9"/>
          <p:cNvSpPr txBox="1"/>
          <p:nvPr/>
        </p:nvSpPr>
        <p:spPr>
          <a:xfrm>
            <a:off x="9293351" y="6585839"/>
            <a:ext cx="140817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Sabuk Keselamatan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78" name="object 9"/>
          <p:cNvSpPr txBox="1"/>
          <p:nvPr/>
        </p:nvSpPr>
        <p:spPr>
          <a:xfrm>
            <a:off x="10910458" y="6159890"/>
            <a:ext cx="1014071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id-ID"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Jas Hujan</a:t>
            </a:r>
            <a:endParaRPr sz="1200" kern="200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0039" y="1219202"/>
            <a:ext cx="7655392" cy="5332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</a:p>
          <a:p>
            <a:pPr marR="44450">
              <a:lnSpc>
                <a:spcPts val="2111"/>
              </a:lnSpc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Gangguan kesehatan baik jasmani maupun rohani yang ditimbulkan dan atau diperparah karena aktivitas kerja atau kondisi yang berhubungan dengan pekerjaan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</a:p>
          <a:p>
            <a:pPr marR="44450">
              <a:lnSpc>
                <a:spcPts val="2111"/>
              </a:lnSpc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Anthrax, Silicosis, Asbestosis, Low Back Pain, White Finger Syndrom, dsb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"/>
              </a:spcBef>
            </a:pPr>
            <a:endParaRPr sz="1051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Faktor Penyebab</a:t>
            </a:r>
          </a:p>
          <a:p>
            <a:pPr marR="44450">
              <a:lnSpc>
                <a:spcPts val="2111"/>
              </a:lnSpc>
              <a:spcBef>
                <a:spcPts val="25"/>
              </a:spcBef>
              <a:tabLst>
                <a:tab pos="5462134" algn="l"/>
              </a:tabLst>
            </a:pPr>
            <a:r>
              <a:rPr lang="id-ID" spc="11">
                <a:solidFill>
                  <a:srgbClr val="FF6E4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Biologi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pc="1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(Bakteri, Virus Jamur, Binatang, Tanaman)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id-ID" spc="11">
                <a:solidFill>
                  <a:srgbClr val="FF6E4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Kimia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pc="1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(Bahan Beracun dan Berbahaya/Radioaktif)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; </a:t>
            </a:r>
            <a:r>
              <a:rPr lang="id-ID" spc="11">
                <a:solidFill>
                  <a:srgbClr val="FF6E4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Fisik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pc="1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(Tekanan, Suhu, Kebisingan, Cahaya)</a:t>
            </a:r>
            <a:r>
              <a:rPr spc="1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pc="11">
                <a:solidFill>
                  <a:srgbClr val="FF6E4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id-ID" spc="11">
                <a:solidFill>
                  <a:srgbClr val="FF6E4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omekanik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pc="1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(Postur, Gerakan Berulang, Pengangkutan Manual)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d-ID" spc="11">
                <a:solidFill>
                  <a:srgbClr val="FF6E4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pc="1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(Stress, dsb)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450" indent="-274313">
              <a:spcBef>
                <a:spcPts val="1200"/>
              </a:spcBef>
              <a:tabLst>
                <a:tab pos="5462134" algn="l"/>
              </a:tabLst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Pencegahan</a:t>
            </a:r>
          </a:p>
          <a:p>
            <a:pPr marL="273044" marR="44450" indent="-273044">
              <a:lnSpc>
                <a:spcPts val="2111"/>
              </a:lnSpc>
              <a:spcBef>
                <a:spcPts val="25"/>
              </a:spcBef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Pemeriksaan Kesehatan Berkala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spcBef>
                <a:spcPts val="25"/>
              </a:spcBef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Pemeriksaan Kesehatan Khusus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spcBef>
                <a:spcPts val="25"/>
              </a:spcBef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Pelayanan Kesehatan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spcBef>
                <a:spcPts val="25"/>
              </a:spcBef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Penyedian Sarana dan Prasarana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Penyakit Akibat Kerja (PAK)</a:t>
            </a:r>
          </a:p>
        </p:txBody>
      </p:sp>
      <p:sp>
        <p:nvSpPr>
          <p:cNvPr id="6" name="object 6"/>
          <p:cNvSpPr/>
          <p:nvPr/>
        </p:nvSpPr>
        <p:spPr>
          <a:xfrm>
            <a:off x="3691128" y="1270860"/>
            <a:ext cx="0" cy="5364000"/>
          </a:xfrm>
          <a:custGeom>
            <a:avLst/>
            <a:gdLst/>
            <a:ahLst/>
            <a:cxnLst/>
            <a:rect l="l" t="t" r="r" b="b"/>
            <a:pathLst>
              <a:path h="5135880">
                <a:moveTo>
                  <a:pt x="0" y="0"/>
                </a:moveTo>
                <a:lnTo>
                  <a:pt x="0" y="5135880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304" y="1368091"/>
            <a:ext cx="2840736" cy="1895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7000" y="1338623"/>
            <a:ext cx="4800600" cy="413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</a:p>
          <a:p>
            <a:pPr marR="44450">
              <a:lnSpc>
                <a:spcPts val="2111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Penyelenggaraan 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 pemeliharaan derajat yang setinggi-tingginya dari kesehatan fisik, mental dan so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ial dari 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tenaga kerja 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pada semua pekerjaa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n, 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encegahan gangguan kesehatan pada 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tenaga kerja 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yang disebabkan oleh kondisi kerjanya, perlindungan 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tenaga kerja 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 resiko akibat 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faktor-faktor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mengganggu kesehatan, penempatan dan pemeliharaan 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tenaga kerja 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 suatu lingkungan kerja yang sesuai dengan kemampuan fisik dan psikologisnya, dan sebag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kesimpulan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nya merupakan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penyesuaian pekerjaan kepada manusia dan manusia kepada pekerjaanya.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Kerja</a:t>
            </a:r>
            <a:endParaRPr lang="id-ID" kern="1200" spc="11">
              <a:solidFill>
                <a:schemeClr val="bg1"/>
              </a:solidFill>
              <a:latin typeface="Roboto Medium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9800" y="1338620"/>
            <a:ext cx="0" cy="5135880"/>
          </a:xfrm>
          <a:custGeom>
            <a:avLst/>
            <a:gdLst/>
            <a:ahLst/>
            <a:cxnLst/>
            <a:rect l="l" t="t" r="r" b="b"/>
            <a:pathLst>
              <a:path h="5135880">
                <a:moveTo>
                  <a:pt x="0" y="0"/>
                </a:moveTo>
                <a:lnTo>
                  <a:pt x="0" y="5135880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38" name="Picture 2" descr="https://www.easternmedicalsupport.com/images/high-corp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5" y="1399309"/>
            <a:ext cx="5163223" cy="3425955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bject 9"/>
          <p:cNvSpPr txBox="1"/>
          <p:nvPr/>
        </p:nvSpPr>
        <p:spPr>
          <a:xfrm>
            <a:off x="1905000" y="5257806"/>
            <a:ext cx="4114800" cy="433553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Sumber : Joint ILO-WHO Committee 1995</a:t>
            </a:r>
          </a:p>
        </p:txBody>
      </p:sp>
    </p:spTree>
    <p:extLst>
      <p:ext uri="{BB962C8B-B14F-4D97-AF65-F5344CB8AC3E}">
        <p14:creationId xmlns:p14="http://schemas.microsoft.com/office/powerpoint/2010/main" val="778470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Kerja</a:t>
            </a: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(Lanjutan)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685800" y="1291760"/>
            <a:ext cx="10820400" cy="5297513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360000" tIns="360000" rIns="360000" bIns="360000" rtlCol="0">
            <a:spAutoFit/>
          </a:bodyPr>
          <a:lstStyle/>
          <a:p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endParaRPr sz="2400" spc="11">
              <a:solidFill>
                <a:srgbClr val="3D5AFE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marR="44450" indent="-457189">
              <a:spcBef>
                <a:spcPts val="1200"/>
              </a:spcBef>
              <a:buFont typeface="+mj-lt"/>
              <a:buAutoNum type="arabicPeriod"/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Undang-Undang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No 1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1970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Keselamatan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pasal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marR="44450" indent="-457189">
              <a:lnSpc>
                <a:spcPts val="2111"/>
              </a:lnSpc>
              <a:buFont typeface="+mj-lt"/>
              <a:buAutoNum type="arabicPeriod"/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Permenakertrans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02/MEN/1980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Pemeriksaan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Tenaga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Penyelenggaraan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Keselamatan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marR="44450" indent="-457189">
              <a:lnSpc>
                <a:spcPts val="2111"/>
              </a:lnSpc>
              <a:buFont typeface="+mj-lt"/>
              <a:buAutoNum type="arabicPeriod"/>
              <a:tabLst>
                <a:tab pos="5462134" algn="l"/>
              </a:tabLst>
            </a:pPr>
            <a:r>
              <a:rPr lang="x-none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Permenakertrans 1/MEN/1981 tentang Kewajiban Melapor Penyakit Akibat Kerja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marR="44450" indent="-457189">
              <a:lnSpc>
                <a:spcPts val="2111"/>
              </a:lnSpc>
              <a:buFont typeface="+mj-lt"/>
              <a:buAutoNum type="arabicPeriod"/>
              <a:tabLst>
                <a:tab pos="5462134" algn="l"/>
              </a:tabLst>
            </a:pPr>
            <a:r>
              <a:rPr lang="x-none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Permenakertrans 3/MEN/1982 tentang Pelayanan Kesehatan Tenaga Kerja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marR="44450" indent="-457189">
              <a:lnSpc>
                <a:spcPts val="2111"/>
              </a:lnSpc>
              <a:buFont typeface="+mj-lt"/>
              <a:buAutoNum type="arabicPeriod"/>
              <a:tabLst>
                <a:tab pos="5462134" algn="l"/>
              </a:tabLst>
            </a:pPr>
            <a:r>
              <a:rPr lang="x-none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Kepmenaker 333/MEN/1989 tentang Diagnosis dan Pelaporan Penyakit Akibat Kerja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marR="44450" indent="-457189">
              <a:lnSpc>
                <a:spcPts val="2111"/>
              </a:lnSpc>
              <a:buFont typeface="+mj-lt"/>
              <a:buAutoNum type="arabicPeriod"/>
              <a:tabLst>
                <a:tab pos="5462134" algn="l"/>
              </a:tabLst>
            </a:pPr>
            <a:r>
              <a:rPr lang="x-none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Kepmenaker 51/MEN/1999 tentang Nilai Ambang Batas Faktor Fisika di Tempat Kerja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marR="44450" indent="-457189">
              <a:lnSpc>
                <a:spcPts val="2111"/>
              </a:lnSpc>
              <a:buFont typeface="+mj-lt"/>
              <a:buAutoNum type="arabicPeriod"/>
              <a:tabLst>
                <a:tab pos="5462134" algn="l"/>
              </a:tabLst>
            </a:pPr>
            <a:r>
              <a:rPr lang="x-none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Undang-Undang No 24 Tahun 2011 tentang Badan Penyelenggara Jaminan Sosial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marR="44450" indent="-457189">
              <a:lnSpc>
                <a:spcPts val="2111"/>
              </a:lnSpc>
              <a:buFont typeface="+mj-lt"/>
              <a:buAutoNum type="arabicPeriod"/>
              <a:tabLst>
                <a:tab pos="5462134" algn="l"/>
              </a:tabLst>
            </a:pPr>
            <a:r>
              <a:rPr lang="x-none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Permenaker 1/MEN/1998 tentang Penyelenggaraan Pemeliharaan Kesehatan Bagi Tenaga Kerja Dengan Manfaat Lebih Dari Paket Jaminan Pemeliharaan Dasar Jaminan Sosial Tenaga Kerja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marR="44450" indent="-457189">
              <a:lnSpc>
                <a:spcPts val="2111"/>
              </a:lnSpc>
              <a:buFont typeface="+mj-lt"/>
              <a:buAutoNum type="arabicPeriod"/>
              <a:tabLst>
                <a:tab pos="5462134" algn="l"/>
              </a:tabLst>
            </a:pPr>
            <a:r>
              <a:rPr lang="x-none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Surar Edaran Menakertrans 01/MEN/1979 tentang Pengadaan Kantin dan Ruang Tempat Makan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marR="44450" indent="-457189">
              <a:lnSpc>
                <a:spcPts val="2111"/>
              </a:lnSpc>
              <a:buFont typeface="+mj-lt"/>
              <a:buAutoNum type="arabicPeriod"/>
              <a:tabLst>
                <a:tab pos="5462134" algn="l"/>
              </a:tabLst>
            </a:pPr>
            <a:r>
              <a:rPr lang="x-none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Peraturan Menteri Perburuhan tentang Syarat  Kesehatan, Kebersihan serta Penerangan dalam Tempat Kerja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70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368090"/>
            <a:ext cx="10668000" cy="5005125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360000" tIns="360000" rIns="360000" bIns="360000" rtlCol="0">
            <a:spAutoFit/>
          </a:bodyPr>
          <a:lstStyle>
            <a:defPPr>
              <a:defRPr lang="id-ID"/>
            </a:defPPr>
            <a:lvl1pPr>
              <a:defRPr sz="2400" spc="10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Ru</a:t>
            </a:r>
            <a:r>
              <a:rPr lang="id-ID"/>
              <a:t>ang</a:t>
            </a:r>
            <a:r>
              <a:rPr lang="en-US"/>
              <a:t> Lingkup</a:t>
            </a:r>
            <a:endParaRPr/>
          </a:p>
          <a:p>
            <a:pPr marL="457189" marR="44450" indent="-457189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tabLst>
                <a:tab pos="5462134" algn="l"/>
              </a:tabLst>
            </a:pPr>
            <a:r>
              <a:rPr lang="en-US" sz="1800">
                <a:solidFill>
                  <a:srgbClr val="262626"/>
                </a:solidFill>
              </a:rPr>
              <a:t>Penyelenggaraaan pelayanan kesehatan kerja :</a:t>
            </a:r>
            <a:endParaRPr lang="id-ID" sz="1800">
              <a:solidFill>
                <a:srgbClr val="262626"/>
              </a:solidFill>
            </a:endParaRPr>
          </a:p>
          <a:p>
            <a:pPr marL="723882" marR="44450" lvl="2" indent="-266693">
              <a:buFont typeface="Courier New" panose="02070309020205020404" pitchFamily="49" charset="0"/>
              <a:buChar char="o"/>
              <a:tabLst>
                <a:tab pos="5462134" algn="l"/>
              </a:tabLst>
            </a:pPr>
            <a:r>
              <a:rPr lang="en-US" spc="1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Sarana.</a:t>
            </a:r>
            <a:endParaRPr lang="id-ID" spc="11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882" marR="44450" lvl="2" indent="-266693">
              <a:buFont typeface="Courier New" panose="02070309020205020404" pitchFamily="49" charset="0"/>
              <a:buChar char="o"/>
              <a:tabLst>
                <a:tab pos="5462134" algn="l"/>
              </a:tabLst>
            </a:pPr>
            <a:r>
              <a:rPr lang="id-ID" spc="1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pc="1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enaga (dokter pemeriksa kesehatan tenaga kerja, dokter perusahaan dan paramedis perusahaan).</a:t>
            </a:r>
            <a:endParaRPr lang="id-ID" spc="11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882" marR="44450" lvl="2" indent="-266693">
              <a:buFont typeface="Courier New" panose="02070309020205020404" pitchFamily="49" charset="0"/>
              <a:buChar char="o"/>
              <a:tabLst>
                <a:tab pos="5462134" algn="l"/>
              </a:tabLst>
            </a:pPr>
            <a:r>
              <a:rPr lang="id-ID" spc="1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pc="1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rganisasi (pimpinan unit PKK, pengesahan penyelenggaraan PKK).</a:t>
            </a:r>
          </a:p>
          <a:p>
            <a:pPr marL="457189" marR="44450" indent="-457189">
              <a:spcBef>
                <a:spcPts val="600"/>
              </a:spcBef>
              <a:buFont typeface="+mj-lt"/>
              <a:buAutoNum type="arabicPeriod"/>
              <a:tabLst>
                <a:tab pos="5462134" algn="l"/>
              </a:tabLst>
            </a:pPr>
            <a:r>
              <a:rPr lang="en-US" sz="1800">
                <a:solidFill>
                  <a:srgbClr val="262626"/>
                </a:solidFill>
              </a:rPr>
              <a:t>Pelaksanaan pemeriksaan kesehatan kerja tenaga kerja</a:t>
            </a:r>
            <a:r>
              <a:rPr lang="id-ID" sz="1800">
                <a:solidFill>
                  <a:srgbClr val="262626"/>
                </a:solidFill>
              </a:rPr>
              <a:t> (A</a:t>
            </a:r>
            <a:r>
              <a:rPr lang="en-US" sz="1800">
                <a:solidFill>
                  <a:srgbClr val="262626"/>
                </a:solidFill>
              </a:rPr>
              <a:t>wal, </a:t>
            </a:r>
            <a:r>
              <a:rPr lang="id-ID" sz="1800">
                <a:solidFill>
                  <a:srgbClr val="262626"/>
                </a:solidFill>
              </a:rPr>
              <a:t>B</a:t>
            </a:r>
            <a:r>
              <a:rPr lang="en-US" sz="1800">
                <a:solidFill>
                  <a:srgbClr val="262626"/>
                </a:solidFill>
              </a:rPr>
              <a:t>erkala, </a:t>
            </a:r>
            <a:r>
              <a:rPr lang="id-ID" sz="1800">
                <a:solidFill>
                  <a:srgbClr val="262626"/>
                </a:solidFill>
              </a:rPr>
              <a:t>K</a:t>
            </a:r>
            <a:r>
              <a:rPr lang="en-US" sz="1800">
                <a:solidFill>
                  <a:srgbClr val="262626"/>
                </a:solidFill>
              </a:rPr>
              <a:t>husus dan </a:t>
            </a:r>
            <a:r>
              <a:rPr lang="id-ID" sz="1800">
                <a:solidFill>
                  <a:srgbClr val="262626"/>
                </a:solidFill>
              </a:rPr>
              <a:t>P</a:t>
            </a:r>
            <a:r>
              <a:rPr lang="en-US" sz="1800">
                <a:solidFill>
                  <a:srgbClr val="262626"/>
                </a:solidFill>
              </a:rPr>
              <a:t>urna </a:t>
            </a:r>
            <a:r>
              <a:rPr lang="id-ID" sz="1800">
                <a:solidFill>
                  <a:srgbClr val="262626"/>
                </a:solidFill>
              </a:rPr>
              <a:t>B</a:t>
            </a:r>
            <a:r>
              <a:rPr lang="en-US" sz="1800">
                <a:solidFill>
                  <a:srgbClr val="262626"/>
                </a:solidFill>
              </a:rPr>
              <a:t>akti)</a:t>
            </a:r>
            <a:endParaRPr lang="id-ID" sz="1800">
              <a:solidFill>
                <a:srgbClr val="262626"/>
              </a:solidFill>
            </a:endParaRPr>
          </a:p>
          <a:p>
            <a:pPr marL="457189" marR="44450" indent="-457189">
              <a:buFont typeface="+mj-lt"/>
              <a:buAutoNum type="arabicPeriod"/>
              <a:tabLst>
                <a:tab pos="5462134" algn="l"/>
              </a:tabLst>
            </a:pPr>
            <a:r>
              <a:rPr lang="en-US" sz="1800">
                <a:solidFill>
                  <a:srgbClr val="262626"/>
                </a:solidFill>
              </a:rPr>
              <a:t>Pelaksanaan P3K (Petugas</a:t>
            </a:r>
            <a:r>
              <a:rPr lang="id-ID" sz="1800">
                <a:solidFill>
                  <a:srgbClr val="262626"/>
                </a:solidFill>
              </a:rPr>
              <a:t> P3K</a:t>
            </a:r>
            <a:r>
              <a:rPr lang="en-US" sz="1800">
                <a:solidFill>
                  <a:srgbClr val="262626"/>
                </a:solidFill>
              </a:rPr>
              <a:t>, Kotak P3k dan Isi Kotak P3K).</a:t>
            </a:r>
            <a:endParaRPr lang="id-ID" sz="1800">
              <a:solidFill>
                <a:srgbClr val="262626"/>
              </a:solidFill>
            </a:endParaRPr>
          </a:p>
          <a:p>
            <a:pPr marL="457189" marR="44450" indent="-457189">
              <a:buFont typeface="+mj-lt"/>
              <a:buAutoNum type="arabicPeriod"/>
              <a:tabLst>
                <a:tab pos="5462134" algn="l"/>
              </a:tabLst>
            </a:pPr>
            <a:r>
              <a:rPr lang="en-US" sz="1800">
                <a:solidFill>
                  <a:srgbClr val="262626"/>
                </a:solidFill>
              </a:rPr>
              <a:t>Pelaksanaan gizi kerja (pemeriksaan gizi dan makanan tenaga kerja, kantin, </a:t>
            </a:r>
            <a:r>
              <a:rPr lang="id-ID" sz="1800">
                <a:solidFill>
                  <a:srgbClr val="262626"/>
                </a:solidFill>
              </a:rPr>
              <a:t>k</a:t>
            </a:r>
            <a:r>
              <a:rPr lang="en-US" sz="1800">
                <a:solidFill>
                  <a:srgbClr val="262626"/>
                </a:solidFill>
              </a:rPr>
              <a:t>atering pengelola makanan tenaga kerja , pengelola dan petugas katering</a:t>
            </a:r>
            <a:r>
              <a:rPr lang="id-ID" sz="1800">
                <a:solidFill>
                  <a:srgbClr val="262626"/>
                </a:solidFill>
              </a:rPr>
              <a:t>)</a:t>
            </a:r>
            <a:r>
              <a:rPr lang="en-US" sz="1800">
                <a:solidFill>
                  <a:srgbClr val="262626"/>
                </a:solidFill>
              </a:rPr>
              <a:t>.</a:t>
            </a:r>
            <a:endParaRPr lang="id-ID" sz="1800">
              <a:solidFill>
                <a:srgbClr val="262626"/>
              </a:solidFill>
            </a:endParaRPr>
          </a:p>
          <a:p>
            <a:pPr marL="457189" marR="44450" indent="-457189">
              <a:buFont typeface="+mj-lt"/>
              <a:buAutoNum type="arabicPeriod"/>
              <a:tabLst>
                <a:tab pos="5462134" algn="l"/>
              </a:tabLst>
            </a:pPr>
            <a:r>
              <a:rPr lang="en-US" sz="1800">
                <a:solidFill>
                  <a:srgbClr val="262626"/>
                </a:solidFill>
              </a:rPr>
              <a:t>Pelaksanaan </a:t>
            </a:r>
            <a:r>
              <a:rPr lang="id-ID" sz="1800" err="1">
                <a:solidFill>
                  <a:srgbClr val="262626"/>
                </a:solidFill>
              </a:rPr>
              <a:t>p</a:t>
            </a:r>
            <a:r>
              <a:rPr lang="en-US" sz="1800">
                <a:solidFill>
                  <a:srgbClr val="262626"/>
                </a:solidFill>
              </a:rPr>
              <a:t>emeriksaan </a:t>
            </a:r>
            <a:r>
              <a:rPr lang="id-ID" sz="1800">
                <a:solidFill>
                  <a:srgbClr val="262626"/>
                </a:solidFill>
              </a:rPr>
              <a:t>s</a:t>
            </a:r>
            <a:r>
              <a:rPr lang="en-US" sz="1800">
                <a:solidFill>
                  <a:srgbClr val="262626"/>
                </a:solidFill>
              </a:rPr>
              <a:t>yarat-</a:t>
            </a:r>
            <a:r>
              <a:rPr lang="id-ID" sz="1800">
                <a:solidFill>
                  <a:srgbClr val="262626"/>
                </a:solidFill>
              </a:rPr>
              <a:t>s</a:t>
            </a:r>
            <a:r>
              <a:rPr lang="en-US" sz="1800">
                <a:solidFill>
                  <a:srgbClr val="262626"/>
                </a:solidFill>
              </a:rPr>
              <a:t>yarat </a:t>
            </a:r>
            <a:r>
              <a:rPr lang="id-ID" sz="1800">
                <a:solidFill>
                  <a:srgbClr val="262626"/>
                </a:solidFill>
              </a:rPr>
              <a:t>e</a:t>
            </a:r>
            <a:r>
              <a:rPr lang="en-US" sz="1800">
                <a:solidFill>
                  <a:srgbClr val="262626"/>
                </a:solidFill>
              </a:rPr>
              <a:t>rgonomi.</a:t>
            </a:r>
            <a:endParaRPr lang="id-ID" sz="1800">
              <a:solidFill>
                <a:srgbClr val="262626"/>
              </a:solidFill>
            </a:endParaRPr>
          </a:p>
          <a:p>
            <a:pPr marL="457189" marR="44450" indent="-457189">
              <a:buFont typeface="+mj-lt"/>
              <a:buAutoNum type="arabicPeriod"/>
              <a:tabLst>
                <a:tab pos="5462134" algn="l"/>
              </a:tabLst>
            </a:pPr>
            <a:r>
              <a:rPr lang="en-US" sz="1800">
                <a:solidFill>
                  <a:srgbClr val="262626"/>
                </a:solidFill>
              </a:rPr>
              <a:t>Pelaksanaan pelaporan (P</a:t>
            </a:r>
            <a:r>
              <a:rPr lang="id-ID" sz="1800">
                <a:solidFill>
                  <a:srgbClr val="262626"/>
                </a:solidFill>
              </a:rPr>
              <a:t>elayanan </a:t>
            </a:r>
            <a:r>
              <a:rPr lang="en-US" sz="1800">
                <a:solidFill>
                  <a:srgbClr val="262626"/>
                </a:solidFill>
              </a:rPr>
              <a:t>K</a:t>
            </a:r>
            <a:r>
              <a:rPr lang="id-ID" sz="1800">
                <a:solidFill>
                  <a:srgbClr val="262626"/>
                </a:solidFill>
              </a:rPr>
              <a:t>esehatan </a:t>
            </a:r>
            <a:r>
              <a:rPr lang="en-US" sz="1800">
                <a:solidFill>
                  <a:srgbClr val="262626"/>
                </a:solidFill>
              </a:rPr>
              <a:t>K</a:t>
            </a:r>
            <a:r>
              <a:rPr lang="id-ID" sz="1800">
                <a:solidFill>
                  <a:srgbClr val="262626"/>
                </a:solidFill>
              </a:rPr>
              <a:t>erja</a:t>
            </a:r>
            <a:r>
              <a:rPr lang="en-US" sz="1800">
                <a:solidFill>
                  <a:srgbClr val="262626"/>
                </a:solidFill>
              </a:rPr>
              <a:t>, Pemeriksaan Kesehatan Tenaga Kerja, P</a:t>
            </a:r>
            <a:r>
              <a:rPr lang="id-ID" sz="1800">
                <a:solidFill>
                  <a:srgbClr val="262626"/>
                </a:solidFill>
              </a:rPr>
              <a:t>enyakit </a:t>
            </a:r>
            <a:r>
              <a:rPr lang="en-US" sz="1800">
                <a:solidFill>
                  <a:srgbClr val="262626"/>
                </a:solidFill>
              </a:rPr>
              <a:t>A</a:t>
            </a:r>
            <a:r>
              <a:rPr lang="id-ID" sz="1800">
                <a:solidFill>
                  <a:srgbClr val="262626"/>
                </a:solidFill>
              </a:rPr>
              <a:t>kibat </a:t>
            </a:r>
            <a:r>
              <a:rPr lang="en-US" sz="1800">
                <a:solidFill>
                  <a:srgbClr val="262626"/>
                </a:solidFill>
              </a:rPr>
              <a:t>K</a:t>
            </a:r>
            <a:r>
              <a:rPr lang="id-ID" sz="1800">
                <a:solidFill>
                  <a:srgbClr val="262626"/>
                </a:solidFill>
              </a:rPr>
              <a:t>erja</a:t>
            </a:r>
            <a:r>
              <a:rPr lang="en-US" sz="1800" smtClean="0">
                <a:solidFill>
                  <a:srgbClr val="262626"/>
                </a:solidFill>
              </a:rPr>
              <a:t>)</a:t>
            </a:r>
            <a:endParaRPr sz="1800">
              <a:solidFill>
                <a:srgbClr val="262626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Kerja</a:t>
            </a: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(Selesai)</a:t>
            </a:r>
          </a:p>
        </p:txBody>
      </p:sp>
    </p:spTree>
    <p:extLst>
      <p:ext uri="{BB962C8B-B14F-4D97-AF65-F5344CB8AC3E}">
        <p14:creationId xmlns:p14="http://schemas.microsoft.com/office/powerpoint/2010/main" val="778470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09034" y="1343787"/>
            <a:ext cx="6259060" cy="478015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Filosofi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Mangkunegara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R="44450">
              <a:spcBef>
                <a:spcPts val="600"/>
              </a:spcBef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pemikiran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upaya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menjamin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keutuhan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kesempurnaan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jasmani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rohani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khususnya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umumnya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menuju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adil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makmur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800"/>
              </a:spcBef>
            </a:pP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Keilmuan</a:t>
            </a:r>
            <a:endParaRPr sz="2400" spc="11">
              <a:solidFill>
                <a:srgbClr val="3D5AFE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450">
              <a:spcBef>
                <a:spcPts val="600"/>
              </a:spcBef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penerapannya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mencegah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terjadinya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kecelakaan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(PAK),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kebakaran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peledakan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pencemaran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0127" y="1417322"/>
            <a:ext cx="510015" cy="4706620"/>
          </a:xfrm>
          <a:custGeom>
            <a:avLst/>
            <a:gdLst/>
            <a:ahLst/>
            <a:cxnLst/>
            <a:rect l="l" t="t" r="r" b="b"/>
            <a:pathLst>
              <a:path h="4706620">
                <a:moveTo>
                  <a:pt x="0" y="0"/>
                </a:moveTo>
                <a:lnTo>
                  <a:pt x="0" y="4706391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 K3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80" y="1343791"/>
            <a:ext cx="4426080" cy="2847079"/>
          </a:xfrm>
          <a:prstGeom prst="rect">
            <a:avLst/>
          </a:prstGeom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570" y="1281784"/>
            <a:ext cx="4862195" cy="5304117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spAutoFit/>
          </a:bodyPr>
          <a:lstStyle/>
          <a:p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Darurat</a:t>
            </a:r>
            <a:endParaRPr sz="2400" spc="11">
              <a:solidFill>
                <a:srgbClr val="3D5AFE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450" indent="-274313">
              <a:lnSpc>
                <a:spcPts val="2111"/>
              </a:lnSpc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sulit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diduga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memerlukan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penanggulangan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segera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supaya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kecelakaan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Ruang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Lingkup</a:t>
            </a:r>
            <a:endParaRPr sz="2400" spc="11">
              <a:solidFill>
                <a:srgbClr val="3D5AFE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buAutoNum type="arabicPeriod"/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Kebakaran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gagal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dipadamkan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regu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pemadam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kebakaran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Perusahaan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Peledakan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buAutoNum type="arabicPeriod"/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Kebocoran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gas/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cairan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/material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berbahaya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diatasi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singkat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buAutoNum type="arabicPeriod" startAt="4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Keracunan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buAutoNum type="arabicPeriod" startAt="4"/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Bencana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Alam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buAutoNum type="arabicPeriod" startAt="4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Perampokan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buAutoNum type="arabicPeriod" startAt="4"/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Ancaman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Bom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buAutoNum type="arabicPeriod" startAt="4"/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Demonstrasi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Unjuk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Rasa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buAutoNum type="arabicPeriod" startAt="4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Huru-hara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3465" y="1272748"/>
            <a:ext cx="4906645" cy="4357704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spAutoFit/>
          </a:bodyPr>
          <a:lstStyle/>
          <a:p>
            <a:pPr>
              <a:spcBef>
                <a:spcPts val="24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 Tanggap Darurat Secara Umum</a:t>
            </a:r>
          </a:p>
          <a:p>
            <a:pPr marL="273044" marR="44450" indent="-273044">
              <a:spcBef>
                <a:spcPts val="1200"/>
              </a:spcBef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Matikan/hentikan seluruh proses/mesin/aktivitas produksi/kerja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buAutoNum type="arabicPeriod" startAt="2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Segera menuju titik evakuasi dengan mengikuti jalur evakuasi darurat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buAutoNum type="arabicPeriod" startAt="3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Selamatkan aset yang memungkinkan untuk diselamatkan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buAutoNum type="arabicPeriod" startAt="3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Tetap tenang dan cepat bertindak.</a:t>
            </a:r>
          </a:p>
          <a:p>
            <a:pPr marL="273044" marR="44450" indent="-273044">
              <a:lnSpc>
                <a:spcPts val="2111"/>
              </a:lnSpc>
              <a:buAutoNum type="arabicPeriod" startAt="3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Informasikan kepada petugas Tanggap Darurat apabila ada rekan yang masih tertinggal/terperangkap/terluka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ts val="2111"/>
              </a:lnSpc>
              <a:buAutoNum type="arabicPeriod" startAt="3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Tetap di area aman hingga ada instruksi lanjutan dari petugas berwenang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Tanggap Darurat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333" y="1719077"/>
            <a:ext cx="3724655" cy="3724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27279" y="2757059"/>
            <a:ext cx="5156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id-ID" sz="1400" kern="10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Panas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0472" y="4509659"/>
            <a:ext cx="71501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id-ID" sz="1400" kern="10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Oksigen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6747" y="3983075"/>
            <a:ext cx="5626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id-ID" sz="1400" kern="10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Rantai Reaksi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5716" y="4391893"/>
            <a:ext cx="75374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7152" algn="ctr"/>
            <a:r>
              <a:rPr lang="id-ID" sz="1400" kern="1000">
                <a:solidFill>
                  <a:schemeClr val="tx1">
                    <a:lumMod val="85000"/>
                    <a:lumOff val="15000"/>
                  </a:schemeClr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Bahan Mudah Terbakar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Api Dan Kebakaran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15003" y="1565149"/>
            <a:ext cx="5257675" cy="31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5"/>
              </a:lnSpc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 Api</a:t>
            </a:r>
          </a:p>
          <a:p>
            <a:pPr marR="44450" indent="-274313">
              <a:lnSpc>
                <a:spcPts val="2111"/>
              </a:lnSpc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Api adalah suatu reaksi kimia (oksidasi) cepat yang terbentuk dari 3 unsur (panas, oksigen dan bahan mudah terbakar ) yang menghasilkan panas dan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cahaya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15"/>
              </a:lnSpc>
              <a:spcBef>
                <a:spcPts val="24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 Kebakaran</a:t>
            </a:r>
          </a:p>
          <a:p>
            <a:pPr marR="44450" indent="-274313">
              <a:lnSpc>
                <a:spcPts val="2111"/>
              </a:lnSpc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Nyala api baik kecil maupun besar pada tempat, situasi dan waktu yang tidak dikehendaki yang bersifat merugikan dan pada umumnya sulit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dikendalikan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54167" y="1527051"/>
            <a:ext cx="0" cy="4706620"/>
          </a:xfrm>
          <a:custGeom>
            <a:avLst/>
            <a:gdLst/>
            <a:ahLst/>
            <a:cxnLst/>
            <a:rect l="l" t="t" r="r" b="b"/>
            <a:pathLst>
              <a:path h="4706620">
                <a:moveTo>
                  <a:pt x="0" y="0"/>
                </a:moveTo>
                <a:lnTo>
                  <a:pt x="0" y="4706391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 txBox="1"/>
          <p:nvPr/>
        </p:nvSpPr>
        <p:spPr>
          <a:xfrm>
            <a:off x="2101851" y="5586254"/>
            <a:ext cx="3048000" cy="433553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Segitiga Api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580" y="1798320"/>
            <a:ext cx="3694176" cy="3602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Tahap–tahap Kebakaran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84655" y="1247155"/>
            <a:ext cx="7212431" cy="5387711"/>
          </a:xfrm>
          <a:prstGeom prst="rect">
            <a:avLst/>
          </a:prstGeom>
        </p:spPr>
        <p:txBody>
          <a:bodyPr vert="horz" wrap="square" lIns="0" tIns="0" rIns="0" bIns="0" rtlCol="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Reaksi 3 unsur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Padam dengan sendirinya apabila tidak dapat mencapai tahap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selanjutnya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 tindakan pemadaman/menyelamatkan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Tumbuh</a:t>
            </a: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Api membakar bahan mudah terbakar sehingga panas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 terjadi flashover (ikut menyalanya bahan mudah terbakar lain di sekitar api 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karena panas)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Berpotensi menimbulkan korban terjebak, terluka/kematian bagi petugas pemadam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Puncak</a:t>
            </a: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Semua bahan mudah terbakar menyala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Nyala api paling panas dan paling berbahaya bagi siapa saja yang terperangkap di dalamnya.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d-ID"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Reda/Padam</a:t>
            </a: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lang="id-ID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Tahap kebakaran yang memakan waktu paling 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lama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lang="id-ID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Penurunan kadar O2 atau bahan mudah terbakar secara signifikan yang 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menyebabkan padamnya api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lang="id-ID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Terdapatnya bahan mudah terbakar yang belum menyala berpotensi menimbulkan 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nyala api baru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lang="id-ID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Berpotensi menimbulkan backdraft (ledakan yang terjadi akibat masuknya pasokan O2 secara tiba-tiba dari kebakaran ruang tertutup yang dibuka saat kebakaran berlangsung</a:t>
            </a: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4865" y="1527051"/>
            <a:ext cx="0" cy="4706620"/>
          </a:xfrm>
          <a:custGeom>
            <a:avLst/>
            <a:gdLst/>
            <a:ahLst/>
            <a:cxnLst/>
            <a:rect l="l" t="t" r="r" b="b"/>
            <a:pathLst>
              <a:path h="4706620">
                <a:moveTo>
                  <a:pt x="0" y="0"/>
                </a:moveTo>
                <a:lnTo>
                  <a:pt x="0" y="4706391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 txBox="1"/>
          <p:nvPr/>
        </p:nvSpPr>
        <p:spPr>
          <a:xfrm>
            <a:off x="1363540" y="5586252"/>
            <a:ext cx="3048000" cy="433553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Grafik Tahap-Tahap Kebakaran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Metode Pemadaman Api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17622" y="1275338"/>
            <a:ext cx="7503131" cy="5283195"/>
          </a:xfrm>
          <a:prstGeom prst="rect">
            <a:avLst/>
          </a:prstGeom>
        </p:spPr>
        <p:txBody>
          <a:bodyPr vert="horz" wrap="square" lIns="0" tIns="0" rIns="0" bIns="0" rtlCol="0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Pendinginan</a:t>
            </a: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Menghilangkan unsur panas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 media bahan dasar air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Isolasi</a:t>
            </a:r>
          </a:p>
          <a:p>
            <a:pPr marL="273044" marR="44450" indent="-273044">
              <a:lnSpc>
                <a:spcPct val="120000"/>
              </a:lnSpc>
              <a:spcBef>
                <a:spcPts val="51"/>
              </a:spcBef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Menutup permukaan benda yang terbakar untuk menghalangi unsur O2 menyalakan api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 media serbuk ataupun busa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Dilusi</a:t>
            </a: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Meniupkan gas inert untuk menghalangi unsur O2 menyalakan api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 media gas CO2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Pemisahan</a:t>
            </a: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Memisahkan bahan mudah terbakar dari unsur api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Memindahkan bahan-bahan mudah terbakar jauh dari jangkauan api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Pemutusan</a:t>
            </a:r>
          </a:p>
          <a:p>
            <a:pPr marL="273044" marR="44450" indent="-273044">
              <a:lnSpc>
                <a:spcPct val="120000"/>
              </a:lnSpc>
              <a:spcBef>
                <a:spcPts val="45"/>
              </a:spcBef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Memutus rantai reaksi api dengan menggunakan bahan tertentu untuk mengikat radikal bebas pemicu rantai reaksi api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 bahan dasar Halon (Penggunaan Halon sekarang dilarang karena menimbulkan efek rumah kaca)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14215" y="1313691"/>
            <a:ext cx="0" cy="5088891"/>
          </a:xfrm>
          <a:custGeom>
            <a:avLst/>
            <a:gdLst/>
            <a:ahLst/>
            <a:cxnLst/>
            <a:rect l="l" t="t" r="r" b="b"/>
            <a:pathLst>
              <a:path h="5088890">
                <a:moveTo>
                  <a:pt x="0" y="0"/>
                </a:moveTo>
                <a:lnTo>
                  <a:pt x="0" y="5088458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983" y="1304544"/>
            <a:ext cx="3121152" cy="2346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3841627"/>
            <a:ext cx="792480" cy="676911"/>
          </a:xfrm>
          <a:custGeom>
            <a:avLst/>
            <a:gdLst/>
            <a:ahLst/>
            <a:cxnLst/>
            <a:rect l="l" t="t" r="r" b="b"/>
            <a:pathLst>
              <a:path w="792480" h="676910">
                <a:moveTo>
                  <a:pt x="792480" y="258699"/>
                </a:moveTo>
                <a:lnTo>
                  <a:pt x="0" y="258699"/>
                </a:lnTo>
                <a:lnTo>
                  <a:pt x="246506" y="419735"/>
                </a:lnTo>
                <a:lnTo>
                  <a:pt x="154050" y="676656"/>
                </a:lnTo>
                <a:lnTo>
                  <a:pt x="396239" y="519430"/>
                </a:lnTo>
                <a:lnTo>
                  <a:pt x="581849" y="519430"/>
                </a:lnTo>
                <a:lnTo>
                  <a:pt x="545973" y="419735"/>
                </a:lnTo>
                <a:lnTo>
                  <a:pt x="792480" y="258699"/>
                </a:lnTo>
                <a:close/>
              </a:path>
              <a:path w="792480" h="676910">
                <a:moveTo>
                  <a:pt x="581849" y="519430"/>
                </a:moveTo>
                <a:lnTo>
                  <a:pt x="396239" y="519430"/>
                </a:lnTo>
                <a:lnTo>
                  <a:pt x="638429" y="676656"/>
                </a:lnTo>
                <a:lnTo>
                  <a:pt x="581849" y="519430"/>
                </a:lnTo>
                <a:close/>
              </a:path>
              <a:path w="792480" h="676910">
                <a:moveTo>
                  <a:pt x="396239" y="0"/>
                </a:moveTo>
                <a:lnTo>
                  <a:pt x="303149" y="258699"/>
                </a:lnTo>
                <a:lnTo>
                  <a:pt x="488061" y="258699"/>
                </a:lnTo>
                <a:lnTo>
                  <a:pt x="3962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800" y="3841627"/>
            <a:ext cx="792480" cy="676911"/>
          </a:xfrm>
          <a:custGeom>
            <a:avLst/>
            <a:gdLst/>
            <a:ahLst/>
            <a:cxnLst/>
            <a:rect l="l" t="t" r="r" b="b"/>
            <a:pathLst>
              <a:path w="792480" h="676910">
                <a:moveTo>
                  <a:pt x="396239" y="0"/>
                </a:moveTo>
                <a:lnTo>
                  <a:pt x="303149" y="258699"/>
                </a:lnTo>
                <a:lnTo>
                  <a:pt x="0" y="258699"/>
                </a:lnTo>
                <a:lnTo>
                  <a:pt x="246506" y="419735"/>
                </a:lnTo>
                <a:lnTo>
                  <a:pt x="154050" y="676656"/>
                </a:lnTo>
                <a:lnTo>
                  <a:pt x="396239" y="519430"/>
                </a:lnTo>
                <a:lnTo>
                  <a:pt x="638429" y="676656"/>
                </a:lnTo>
                <a:lnTo>
                  <a:pt x="545973" y="419735"/>
                </a:lnTo>
                <a:lnTo>
                  <a:pt x="792480" y="258699"/>
                </a:lnTo>
                <a:lnTo>
                  <a:pt x="488061" y="258699"/>
                </a:lnTo>
                <a:lnTo>
                  <a:pt x="396239" y="0"/>
                </a:lnTo>
                <a:close/>
              </a:path>
            </a:pathLst>
          </a:custGeom>
          <a:ln w="243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7013" y="3169479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240537" y="0"/>
                </a:moveTo>
                <a:lnTo>
                  <a:pt x="209931" y="0"/>
                </a:lnTo>
                <a:lnTo>
                  <a:pt x="194818" y="1905"/>
                </a:lnTo>
                <a:lnTo>
                  <a:pt x="151637" y="11937"/>
                </a:lnTo>
                <a:lnTo>
                  <a:pt x="111506" y="30734"/>
                </a:lnTo>
                <a:lnTo>
                  <a:pt x="76454" y="55753"/>
                </a:lnTo>
                <a:lnTo>
                  <a:pt x="46990" y="87757"/>
                </a:lnTo>
                <a:lnTo>
                  <a:pt x="23749" y="124714"/>
                </a:lnTo>
                <a:lnTo>
                  <a:pt x="7493" y="165354"/>
                </a:lnTo>
                <a:lnTo>
                  <a:pt x="0" y="209931"/>
                </a:lnTo>
                <a:lnTo>
                  <a:pt x="0" y="240538"/>
                </a:lnTo>
                <a:lnTo>
                  <a:pt x="7493" y="285115"/>
                </a:lnTo>
                <a:lnTo>
                  <a:pt x="23749" y="326390"/>
                </a:lnTo>
                <a:lnTo>
                  <a:pt x="46990" y="363347"/>
                </a:lnTo>
                <a:lnTo>
                  <a:pt x="76454" y="394716"/>
                </a:lnTo>
                <a:lnTo>
                  <a:pt x="111506" y="419735"/>
                </a:lnTo>
                <a:lnTo>
                  <a:pt x="151637" y="438531"/>
                </a:lnTo>
                <a:lnTo>
                  <a:pt x="194818" y="448564"/>
                </a:lnTo>
                <a:lnTo>
                  <a:pt x="225552" y="451104"/>
                </a:lnTo>
                <a:lnTo>
                  <a:pt x="240537" y="450469"/>
                </a:lnTo>
                <a:lnTo>
                  <a:pt x="285750" y="442976"/>
                </a:lnTo>
                <a:lnTo>
                  <a:pt x="326390" y="426720"/>
                </a:lnTo>
                <a:lnTo>
                  <a:pt x="363347" y="404114"/>
                </a:lnTo>
                <a:lnTo>
                  <a:pt x="394716" y="374015"/>
                </a:lnTo>
                <a:lnTo>
                  <a:pt x="420369" y="338963"/>
                </a:lnTo>
                <a:lnTo>
                  <a:pt x="438531" y="299466"/>
                </a:lnTo>
                <a:lnTo>
                  <a:pt x="448563" y="255651"/>
                </a:lnTo>
                <a:lnTo>
                  <a:pt x="451104" y="225552"/>
                </a:lnTo>
                <a:lnTo>
                  <a:pt x="450469" y="209931"/>
                </a:lnTo>
                <a:lnTo>
                  <a:pt x="442975" y="165354"/>
                </a:lnTo>
                <a:lnTo>
                  <a:pt x="427355" y="124714"/>
                </a:lnTo>
                <a:lnTo>
                  <a:pt x="404113" y="87757"/>
                </a:lnTo>
                <a:lnTo>
                  <a:pt x="374650" y="55753"/>
                </a:lnTo>
                <a:lnTo>
                  <a:pt x="339598" y="30734"/>
                </a:lnTo>
                <a:lnTo>
                  <a:pt x="299466" y="11937"/>
                </a:lnTo>
                <a:lnTo>
                  <a:pt x="256286" y="1905"/>
                </a:lnTo>
                <a:lnTo>
                  <a:pt x="24053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7013" y="3169479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225552" y="0"/>
                </a:moveTo>
                <a:lnTo>
                  <a:pt x="209931" y="0"/>
                </a:lnTo>
                <a:lnTo>
                  <a:pt x="194818" y="1905"/>
                </a:lnTo>
                <a:lnTo>
                  <a:pt x="151637" y="11937"/>
                </a:lnTo>
                <a:lnTo>
                  <a:pt x="111506" y="30734"/>
                </a:lnTo>
                <a:lnTo>
                  <a:pt x="76454" y="55753"/>
                </a:lnTo>
                <a:lnTo>
                  <a:pt x="46990" y="87757"/>
                </a:lnTo>
                <a:lnTo>
                  <a:pt x="23749" y="124714"/>
                </a:lnTo>
                <a:lnTo>
                  <a:pt x="7493" y="165354"/>
                </a:lnTo>
                <a:lnTo>
                  <a:pt x="0" y="209931"/>
                </a:lnTo>
                <a:lnTo>
                  <a:pt x="0" y="225552"/>
                </a:lnTo>
                <a:lnTo>
                  <a:pt x="0" y="240538"/>
                </a:lnTo>
                <a:lnTo>
                  <a:pt x="7493" y="285115"/>
                </a:lnTo>
                <a:lnTo>
                  <a:pt x="23749" y="326390"/>
                </a:lnTo>
                <a:lnTo>
                  <a:pt x="46990" y="363347"/>
                </a:lnTo>
                <a:lnTo>
                  <a:pt x="76454" y="394716"/>
                </a:lnTo>
                <a:lnTo>
                  <a:pt x="111506" y="419735"/>
                </a:lnTo>
                <a:lnTo>
                  <a:pt x="151637" y="438531"/>
                </a:lnTo>
                <a:lnTo>
                  <a:pt x="194818" y="448564"/>
                </a:lnTo>
                <a:lnTo>
                  <a:pt x="225552" y="451104"/>
                </a:lnTo>
                <a:lnTo>
                  <a:pt x="240537" y="450469"/>
                </a:lnTo>
                <a:lnTo>
                  <a:pt x="285750" y="442976"/>
                </a:lnTo>
                <a:lnTo>
                  <a:pt x="326390" y="426720"/>
                </a:lnTo>
                <a:lnTo>
                  <a:pt x="363347" y="404114"/>
                </a:lnTo>
                <a:lnTo>
                  <a:pt x="394716" y="374015"/>
                </a:lnTo>
                <a:lnTo>
                  <a:pt x="420369" y="338963"/>
                </a:lnTo>
                <a:lnTo>
                  <a:pt x="438531" y="299466"/>
                </a:lnTo>
                <a:lnTo>
                  <a:pt x="448563" y="255651"/>
                </a:lnTo>
                <a:lnTo>
                  <a:pt x="451104" y="225552"/>
                </a:lnTo>
                <a:lnTo>
                  <a:pt x="450469" y="209931"/>
                </a:lnTo>
                <a:lnTo>
                  <a:pt x="442975" y="165354"/>
                </a:lnTo>
                <a:lnTo>
                  <a:pt x="427355" y="124714"/>
                </a:lnTo>
                <a:lnTo>
                  <a:pt x="404113" y="87757"/>
                </a:lnTo>
                <a:lnTo>
                  <a:pt x="374650" y="55753"/>
                </a:lnTo>
                <a:lnTo>
                  <a:pt x="339598" y="30734"/>
                </a:lnTo>
                <a:lnTo>
                  <a:pt x="299466" y="11937"/>
                </a:lnTo>
                <a:lnTo>
                  <a:pt x="256286" y="1905"/>
                </a:lnTo>
                <a:lnTo>
                  <a:pt x="240537" y="0"/>
                </a:lnTo>
                <a:lnTo>
                  <a:pt x="224917" y="0"/>
                </a:lnTo>
                <a:lnTo>
                  <a:pt x="225552" y="0"/>
                </a:lnTo>
                <a:close/>
              </a:path>
            </a:pathLst>
          </a:custGeom>
          <a:ln w="24384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2627" y="1776299"/>
            <a:ext cx="561340" cy="475615"/>
          </a:xfrm>
          <a:custGeom>
            <a:avLst/>
            <a:gdLst/>
            <a:ahLst/>
            <a:cxnLst/>
            <a:rect l="l" t="t" r="r" b="b"/>
            <a:pathLst>
              <a:path w="561339" h="475614">
                <a:moveTo>
                  <a:pt x="280415" y="0"/>
                </a:moveTo>
                <a:lnTo>
                  <a:pt x="0" y="475488"/>
                </a:lnTo>
                <a:lnTo>
                  <a:pt x="560832" y="475488"/>
                </a:lnTo>
                <a:lnTo>
                  <a:pt x="280415" y="0"/>
                </a:lnTo>
                <a:close/>
              </a:path>
            </a:pathLst>
          </a:custGeom>
          <a:solidFill>
            <a:srgbClr val="498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2627" y="1776299"/>
            <a:ext cx="561340" cy="475615"/>
          </a:xfrm>
          <a:custGeom>
            <a:avLst/>
            <a:gdLst/>
            <a:ahLst/>
            <a:cxnLst/>
            <a:rect l="l" t="t" r="r" b="b"/>
            <a:pathLst>
              <a:path w="561339" h="475614">
                <a:moveTo>
                  <a:pt x="280415" y="0"/>
                </a:moveTo>
                <a:lnTo>
                  <a:pt x="0" y="475488"/>
                </a:lnTo>
                <a:lnTo>
                  <a:pt x="560832" y="475488"/>
                </a:lnTo>
                <a:lnTo>
                  <a:pt x="280415" y="0"/>
                </a:lnTo>
                <a:close/>
              </a:path>
            </a:pathLst>
          </a:custGeom>
          <a:ln w="12192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45189" y="1829440"/>
            <a:ext cx="2457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5299" y="2493669"/>
            <a:ext cx="433071" cy="389209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685" rIns="0" bIns="0" rtlCol="0">
            <a:spAutoFit/>
          </a:bodyPr>
          <a:lstStyle/>
          <a:p>
            <a:pPr marL="102232">
              <a:spcBef>
                <a:spcPts val="155"/>
              </a:spcBef>
            </a:pPr>
            <a:r>
              <a:rPr sz="24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5498" y="3183626"/>
            <a:ext cx="281305" cy="423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751" b="1" spc="25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751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4268" y="3968487"/>
            <a:ext cx="281305" cy="423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751" b="1" spc="25">
                <a:latin typeface="Arial"/>
                <a:cs typeface="Arial"/>
              </a:rPr>
              <a:t>D</a:t>
            </a:r>
            <a:endParaRPr sz="275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4710" y="5436098"/>
            <a:ext cx="281305" cy="423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751" b="1" spc="25">
                <a:latin typeface="Arial"/>
                <a:cs typeface="Arial"/>
              </a:rPr>
              <a:t>K</a:t>
            </a:r>
            <a:endParaRPr sz="2751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47424" y="1837133"/>
            <a:ext cx="271907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Padat Non Logam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93085" y="1709657"/>
            <a:ext cx="749807" cy="1341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93084" y="3075155"/>
            <a:ext cx="755903" cy="670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7766" y="4568700"/>
            <a:ext cx="628015" cy="634365"/>
          </a:xfrm>
          <a:custGeom>
            <a:avLst/>
            <a:gdLst/>
            <a:ahLst/>
            <a:cxnLst/>
            <a:rect l="l" t="t" r="r" b="b"/>
            <a:pathLst>
              <a:path w="628014" h="634364">
                <a:moveTo>
                  <a:pt x="313944" y="0"/>
                </a:moveTo>
                <a:lnTo>
                  <a:pt x="0" y="316992"/>
                </a:lnTo>
                <a:lnTo>
                  <a:pt x="313944" y="633984"/>
                </a:lnTo>
                <a:lnTo>
                  <a:pt x="627888" y="316992"/>
                </a:lnTo>
                <a:lnTo>
                  <a:pt x="313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7766" y="4568700"/>
            <a:ext cx="628015" cy="634365"/>
          </a:xfrm>
          <a:custGeom>
            <a:avLst/>
            <a:gdLst/>
            <a:ahLst/>
            <a:cxnLst/>
            <a:rect l="l" t="t" r="r" b="b"/>
            <a:pathLst>
              <a:path w="628014" h="634364">
                <a:moveTo>
                  <a:pt x="0" y="316992"/>
                </a:moveTo>
                <a:lnTo>
                  <a:pt x="313944" y="0"/>
                </a:lnTo>
                <a:lnTo>
                  <a:pt x="627888" y="316992"/>
                </a:lnTo>
                <a:lnTo>
                  <a:pt x="313944" y="633984"/>
                </a:lnTo>
                <a:lnTo>
                  <a:pt x="0" y="31699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07343" y="4674289"/>
            <a:ext cx="261620" cy="423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751" b="1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751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21670" y="5351783"/>
            <a:ext cx="683260" cy="591820"/>
          </a:xfrm>
          <a:custGeom>
            <a:avLst/>
            <a:gdLst/>
            <a:ahLst/>
            <a:cxnLst/>
            <a:rect l="l" t="t" r="r" b="b"/>
            <a:pathLst>
              <a:path w="683260" h="591820">
                <a:moveTo>
                  <a:pt x="0" y="295656"/>
                </a:moveTo>
                <a:lnTo>
                  <a:pt x="147828" y="0"/>
                </a:lnTo>
                <a:lnTo>
                  <a:pt x="534924" y="0"/>
                </a:lnTo>
                <a:lnTo>
                  <a:pt x="682751" y="295656"/>
                </a:lnTo>
                <a:lnTo>
                  <a:pt x="534924" y="591312"/>
                </a:lnTo>
                <a:lnTo>
                  <a:pt x="147828" y="591312"/>
                </a:lnTo>
                <a:lnTo>
                  <a:pt x="0" y="2956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2600" y="5257523"/>
            <a:ext cx="816864" cy="810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62600" y="3786871"/>
            <a:ext cx="816864" cy="816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Klasifikasi Kebakaran</a:t>
            </a:r>
          </a:p>
        </p:txBody>
      </p:sp>
      <p:sp>
        <p:nvSpPr>
          <p:cNvPr id="39" name="object 39"/>
          <p:cNvSpPr/>
          <p:nvPr/>
        </p:nvSpPr>
        <p:spPr>
          <a:xfrm>
            <a:off x="655322" y="6269735"/>
            <a:ext cx="10888980" cy="0"/>
          </a:xfrm>
          <a:custGeom>
            <a:avLst/>
            <a:gdLst/>
            <a:ahLst/>
            <a:cxnLst/>
            <a:rect l="l" t="t" r="r" b="b"/>
            <a:pathLst>
              <a:path w="10888980">
                <a:moveTo>
                  <a:pt x="0" y="0"/>
                </a:moveTo>
                <a:lnTo>
                  <a:pt x="10888980" y="0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/>
          <p:cNvSpPr txBox="1"/>
          <p:nvPr/>
        </p:nvSpPr>
        <p:spPr>
          <a:xfrm>
            <a:off x="990600" y="1233172"/>
            <a:ext cx="26670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5"/>
              </a:lnSpc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Kelas Kebakaran</a:t>
            </a:r>
          </a:p>
        </p:txBody>
      </p:sp>
      <p:sp>
        <p:nvSpPr>
          <p:cNvPr id="41" name="object 10"/>
          <p:cNvSpPr txBox="1"/>
          <p:nvPr/>
        </p:nvSpPr>
        <p:spPr>
          <a:xfrm>
            <a:off x="5444835" y="1233174"/>
            <a:ext cx="26670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5"/>
              </a:lnSpc>
            </a:pP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d-ID"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 Pemadam</a:t>
            </a:r>
          </a:p>
        </p:txBody>
      </p:sp>
      <p:sp>
        <p:nvSpPr>
          <p:cNvPr id="42" name="object 13"/>
          <p:cNvSpPr txBox="1"/>
          <p:nvPr/>
        </p:nvSpPr>
        <p:spPr>
          <a:xfrm>
            <a:off x="1981207" y="2514603"/>
            <a:ext cx="271907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Gas/Uap/Cairan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object 13"/>
          <p:cNvSpPr txBox="1"/>
          <p:nvPr/>
        </p:nvSpPr>
        <p:spPr>
          <a:xfrm>
            <a:off x="1947424" y="3230433"/>
            <a:ext cx="271907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Aliran Listrik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object 13"/>
          <p:cNvSpPr txBox="1"/>
          <p:nvPr/>
        </p:nvSpPr>
        <p:spPr>
          <a:xfrm>
            <a:off x="1947424" y="4015293"/>
            <a:ext cx="271907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Logam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ject 13"/>
          <p:cNvSpPr txBox="1"/>
          <p:nvPr/>
        </p:nvSpPr>
        <p:spPr>
          <a:xfrm>
            <a:off x="1947424" y="4721096"/>
            <a:ext cx="271907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Bahan Radioaktif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object 13"/>
          <p:cNvSpPr txBox="1"/>
          <p:nvPr/>
        </p:nvSpPr>
        <p:spPr>
          <a:xfrm>
            <a:off x="1947424" y="5482905"/>
            <a:ext cx="2719071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Bahan Masakan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object 13"/>
          <p:cNvSpPr txBox="1"/>
          <p:nvPr/>
        </p:nvSpPr>
        <p:spPr>
          <a:xfrm>
            <a:off x="6536759" y="1852349"/>
            <a:ext cx="3771583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Air, Uap Air, Serbuk Kimia, Busa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object 13"/>
          <p:cNvSpPr txBox="1"/>
          <p:nvPr/>
        </p:nvSpPr>
        <p:spPr>
          <a:xfrm>
            <a:off x="6536759" y="2526519"/>
            <a:ext cx="3695383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Serbuk Kimia, CO2, Busa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object 13"/>
          <p:cNvSpPr txBox="1"/>
          <p:nvPr/>
        </p:nvSpPr>
        <p:spPr>
          <a:xfrm>
            <a:off x="6536759" y="3233465"/>
            <a:ext cx="3390583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Serbuk Kimia, CO2, Uap Air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object 13"/>
          <p:cNvSpPr txBox="1"/>
          <p:nvPr/>
        </p:nvSpPr>
        <p:spPr>
          <a:xfrm>
            <a:off x="6536759" y="4018327"/>
            <a:ext cx="4609783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Serbuk Kimia Sorium Klorida, Grafit, dsj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object 13"/>
          <p:cNvSpPr txBox="1"/>
          <p:nvPr/>
        </p:nvSpPr>
        <p:spPr>
          <a:xfrm>
            <a:off x="5631881" y="4724129"/>
            <a:ext cx="3923983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i="1" spc="1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&lt;Belum Diketahui Secara Spesifik&gt;</a:t>
            </a:r>
            <a:endParaRPr lang="id-ID" i="1" spc="11" err="1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object 13"/>
          <p:cNvSpPr txBox="1"/>
          <p:nvPr/>
        </p:nvSpPr>
        <p:spPr>
          <a:xfrm>
            <a:off x="6536759" y="5485937"/>
            <a:ext cx="4076383" cy="3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Cairan Kimia, Serbuk Kimia, CO2</a:t>
            </a:r>
            <a:endParaRPr lang="id-ID" spc="11" err="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990600" y="6263923"/>
            <a:ext cx="5410200" cy="433553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Sumber : National Fire Protection Association (NFPA) Amerika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328165" y="1203027"/>
            <a:ext cx="7254240" cy="1020175"/>
          </a:xfrm>
          <a:prstGeom prst="rect">
            <a:avLst/>
          </a:prstGeom>
          <a:solidFill>
            <a:srgbClr val="FF9800"/>
          </a:solidFill>
          <a:effectLst>
            <a:outerShdw blurRad="19050" dist="1905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 fontScale="92500"/>
          </a:bodyPr>
          <a:lstStyle>
            <a:defPPr>
              <a:defRPr lang="id-ID"/>
            </a:defPPr>
            <a:lvl1pPr marR="44450" indent="0">
              <a:lnSpc>
                <a:spcPct val="101899"/>
              </a:lnSpc>
              <a:spcBef>
                <a:spcPts val="1175"/>
              </a:spcBef>
              <a:buNone/>
              <a:tabLst>
                <a:tab pos="355600" algn="l"/>
              </a:tabLst>
              <a:defRPr sz="2400" spc="1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d-ID"/>
              <a:t>Alat yang ringan serta mudah dilayani untuk satu orang untuk memadamkan api pada mula terjadi kebakaran</a:t>
            </a:r>
            <a:r>
              <a:rPr lang="en-US"/>
              <a:t>.</a:t>
            </a:r>
            <a:endParaRPr lang="id-ID"/>
          </a:p>
        </p:txBody>
      </p:sp>
      <p:sp>
        <p:nvSpPr>
          <p:cNvPr id="5" name="object 5"/>
          <p:cNvSpPr/>
          <p:nvPr/>
        </p:nvSpPr>
        <p:spPr>
          <a:xfrm>
            <a:off x="1194816" y="1359408"/>
            <a:ext cx="1895856" cy="1645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853" y="3883157"/>
            <a:ext cx="2907791" cy="1938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Tabung Pemadam / APAR (Alat Pemadam Api Ringan)</a:t>
            </a:r>
          </a:p>
        </p:txBody>
      </p:sp>
      <p:sp>
        <p:nvSpPr>
          <p:cNvPr id="10" name="object 10"/>
          <p:cNvSpPr/>
          <p:nvPr/>
        </p:nvSpPr>
        <p:spPr>
          <a:xfrm>
            <a:off x="4511040" y="2499360"/>
            <a:ext cx="1743456" cy="3395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46191" y="2706623"/>
            <a:ext cx="12070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92499" y="2798071"/>
            <a:ext cx="970915" cy="109855"/>
          </a:xfrm>
          <a:custGeom>
            <a:avLst/>
            <a:gdLst/>
            <a:ahLst/>
            <a:cxnLst/>
            <a:rect l="l" t="t" r="r" b="b"/>
            <a:pathLst>
              <a:path w="970914" h="109855">
                <a:moveTo>
                  <a:pt x="109727" y="0"/>
                </a:moveTo>
                <a:lnTo>
                  <a:pt x="0" y="54863"/>
                </a:lnTo>
                <a:lnTo>
                  <a:pt x="109727" y="109727"/>
                </a:lnTo>
                <a:lnTo>
                  <a:pt x="109727" y="73151"/>
                </a:lnTo>
                <a:lnTo>
                  <a:pt x="91439" y="73151"/>
                </a:lnTo>
                <a:lnTo>
                  <a:pt x="91439" y="36575"/>
                </a:lnTo>
                <a:lnTo>
                  <a:pt x="109727" y="36575"/>
                </a:lnTo>
                <a:lnTo>
                  <a:pt x="109727" y="0"/>
                </a:lnTo>
                <a:close/>
              </a:path>
              <a:path w="970914" h="109855">
                <a:moveTo>
                  <a:pt x="109727" y="36575"/>
                </a:moveTo>
                <a:lnTo>
                  <a:pt x="91439" y="36575"/>
                </a:lnTo>
                <a:lnTo>
                  <a:pt x="91439" y="73151"/>
                </a:lnTo>
                <a:lnTo>
                  <a:pt x="109727" y="73151"/>
                </a:lnTo>
                <a:lnTo>
                  <a:pt x="109727" y="36575"/>
                </a:lnTo>
                <a:close/>
              </a:path>
              <a:path w="970914" h="109855">
                <a:moveTo>
                  <a:pt x="970788" y="36575"/>
                </a:moveTo>
                <a:lnTo>
                  <a:pt x="109727" y="36575"/>
                </a:lnTo>
                <a:lnTo>
                  <a:pt x="109727" y="73151"/>
                </a:lnTo>
                <a:lnTo>
                  <a:pt x="970788" y="73151"/>
                </a:lnTo>
                <a:lnTo>
                  <a:pt x="970788" y="36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24279" y="2932176"/>
            <a:ext cx="1328927" cy="505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70581" y="3050165"/>
            <a:ext cx="1094740" cy="302895"/>
          </a:xfrm>
          <a:custGeom>
            <a:avLst/>
            <a:gdLst/>
            <a:ahLst/>
            <a:cxnLst/>
            <a:rect l="l" t="t" r="r" b="b"/>
            <a:pathLst>
              <a:path w="1094739" h="302895">
                <a:moveTo>
                  <a:pt x="110980" y="35675"/>
                </a:moveTo>
                <a:lnTo>
                  <a:pt x="102608" y="71238"/>
                </a:lnTo>
                <a:lnTo>
                  <a:pt x="1085977" y="302640"/>
                </a:lnTo>
                <a:lnTo>
                  <a:pt x="1094359" y="267080"/>
                </a:lnTo>
                <a:lnTo>
                  <a:pt x="110980" y="35675"/>
                </a:lnTo>
                <a:close/>
              </a:path>
              <a:path w="1094739" h="302895">
                <a:moveTo>
                  <a:pt x="119379" y="0"/>
                </a:moveTo>
                <a:lnTo>
                  <a:pt x="0" y="28320"/>
                </a:lnTo>
                <a:lnTo>
                  <a:pt x="94234" y="106806"/>
                </a:lnTo>
                <a:lnTo>
                  <a:pt x="102608" y="71238"/>
                </a:lnTo>
                <a:lnTo>
                  <a:pt x="84836" y="67055"/>
                </a:lnTo>
                <a:lnTo>
                  <a:pt x="93218" y="31495"/>
                </a:lnTo>
                <a:lnTo>
                  <a:pt x="111964" y="31495"/>
                </a:lnTo>
                <a:lnTo>
                  <a:pt x="119379" y="0"/>
                </a:lnTo>
                <a:close/>
              </a:path>
              <a:path w="1094739" h="302895">
                <a:moveTo>
                  <a:pt x="93218" y="31495"/>
                </a:moveTo>
                <a:lnTo>
                  <a:pt x="84836" y="67055"/>
                </a:lnTo>
                <a:lnTo>
                  <a:pt x="102608" y="71238"/>
                </a:lnTo>
                <a:lnTo>
                  <a:pt x="110980" y="35675"/>
                </a:lnTo>
                <a:lnTo>
                  <a:pt x="93218" y="31495"/>
                </a:lnTo>
                <a:close/>
              </a:path>
              <a:path w="1094739" h="302895">
                <a:moveTo>
                  <a:pt x="111964" y="31495"/>
                </a:moveTo>
                <a:lnTo>
                  <a:pt x="93218" y="31495"/>
                </a:lnTo>
                <a:lnTo>
                  <a:pt x="110980" y="35675"/>
                </a:lnTo>
                <a:lnTo>
                  <a:pt x="111964" y="314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40" y="2401829"/>
            <a:ext cx="829056" cy="414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6548" y="2433073"/>
            <a:ext cx="593725" cy="208279"/>
          </a:xfrm>
          <a:custGeom>
            <a:avLst/>
            <a:gdLst/>
            <a:ahLst/>
            <a:cxnLst/>
            <a:rect l="l" t="t" r="r" b="b"/>
            <a:pathLst>
              <a:path w="593725" h="208280">
                <a:moveTo>
                  <a:pt x="90423" y="102870"/>
                </a:moveTo>
                <a:lnTo>
                  <a:pt x="0" y="185674"/>
                </a:lnTo>
                <a:lnTo>
                  <a:pt x="120522" y="208280"/>
                </a:lnTo>
                <a:lnTo>
                  <a:pt x="111928" y="178181"/>
                </a:lnTo>
                <a:lnTo>
                  <a:pt x="92963" y="178181"/>
                </a:lnTo>
                <a:lnTo>
                  <a:pt x="82930" y="143001"/>
                </a:lnTo>
                <a:lnTo>
                  <a:pt x="100454" y="137997"/>
                </a:lnTo>
                <a:lnTo>
                  <a:pt x="90423" y="102870"/>
                </a:lnTo>
                <a:close/>
              </a:path>
              <a:path w="593725" h="208280">
                <a:moveTo>
                  <a:pt x="100454" y="137997"/>
                </a:moveTo>
                <a:lnTo>
                  <a:pt x="82930" y="143001"/>
                </a:lnTo>
                <a:lnTo>
                  <a:pt x="92963" y="178181"/>
                </a:lnTo>
                <a:lnTo>
                  <a:pt x="110497" y="173169"/>
                </a:lnTo>
                <a:lnTo>
                  <a:pt x="100454" y="137997"/>
                </a:lnTo>
                <a:close/>
              </a:path>
              <a:path w="593725" h="208280">
                <a:moveTo>
                  <a:pt x="110497" y="173169"/>
                </a:moveTo>
                <a:lnTo>
                  <a:pt x="92963" y="178181"/>
                </a:lnTo>
                <a:lnTo>
                  <a:pt x="111928" y="178181"/>
                </a:lnTo>
                <a:lnTo>
                  <a:pt x="110497" y="173169"/>
                </a:lnTo>
                <a:close/>
              </a:path>
              <a:path w="593725" h="208280">
                <a:moveTo>
                  <a:pt x="583691" y="0"/>
                </a:moveTo>
                <a:lnTo>
                  <a:pt x="100454" y="137997"/>
                </a:lnTo>
                <a:lnTo>
                  <a:pt x="110497" y="173169"/>
                </a:lnTo>
                <a:lnTo>
                  <a:pt x="593725" y="35051"/>
                </a:lnTo>
                <a:lnTo>
                  <a:pt x="5836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4944" y="3523488"/>
            <a:ext cx="2054352" cy="5425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51249" y="3633095"/>
            <a:ext cx="1817371" cy="346711"/>
          </a:xfrm>
          <a:custGeom>
            <a:avLst/>
            <a:gdLst/>
            <a:ahLst/>
            <a:cxnLst/>
            <a:rect l="l" t="t" r="r" b="b"/>
            <a:pathLst>
              <a:path w="1817370" h="346710">
                <a:moveTo>
                  <a:pt x="111303" y="36052"/>
                </a:moveTo>
                <a:lnTo>
                  <a:pt x="105509" y="72129"/>
                </a:lnTo>
                <a:lnTo>
                  <a:pt x="1811654" y="346329"/>
                </a:lnTo>
                <a:lnTo>
                  <a:pt x="1817369" y="310134"/>
                </a:lnTo>
                <a:lnTo>
                  <a:pt x="111303" y="36052"/>
                </a:lnTo>
                <a:close/>
              </a:path>
              <a:path w="1817370" h="346710">
                <a:moveTo>
                  <a:pt x="117093" y="0"/>
                </a:moveTo>
                <a:lnTo>
                  <a:pt x="0" y="36703"/>
                </a:lnTo>
                <a:lnTo>
                  <a:pt x="99694" y="108331"/>
                </a:lnTo>
                <a:lnTo>
                  <a:pt x="105509" y="72129"/>
                </a:lnTo>
                <a:lnTo>
                  <a:pt x="87375" y="69215"/>
                </a:lnTo>
                <a:lnTo>
                  <a:pt x="93217" y="33147"/>
                </a:lnTo>
                <a:lnTo>
                  <a:pt x="111770" y="33147"/>
                </a:lnTo>
                <a:lnTo>
                  <a:pt x="117093" y="0"/>
                </a:lnTo>
                <a:close/>
              </a:path>
              <a:path w="1817370" h="346710">
                <a:moveTo>
                  <a:pt x="93217" y="33147"/>
                </a:moveTo>
                <a:lnTo>
                  <a:pt x="87375" y="69215"/>
                </a:lnTo>
                <a:lnTo>
                  <a:pt x="105509" y="72129"/>
                </a:lnTo>
                <a:lnTo>
                  <a:pt x="111303" y="36052"/>
                </a:lnTo>
                <a:lnTo>
                  <a:pt x="93217" y="33147"/>
                </a:lnTo>
                <a:close/>
              </a:path>
              <a:path w="1817370" h="346710">
                <a:moveTo>
                  <a:pt x="111770" y="33147"/>
                </a:moveTo>
                <a:lnTo>
                  <a:pt x="93217" y="33147"/>
                </a:lnTo>
                <a:lnTo>
                  <a:pt x="111303" y="36052"/>
                </a:lnTo>
                <a:lnTo>
                  <a:pt x="111770" y="331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0496" y="4529328"/>
            <a:ext cx="1773936" cy="5242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6804" y="4566162"/>
            <a:ext cx="1538605" cy="322580"/>
          </a:xfrm>
          <a:custGeom>
            <a:avLst/>
            <a:gdLst/>
            <a:ahLst/>
            <a:cxnLst/>
            <a:rect l="l" t="t" r="r" b="b"/>
            <a:pathLst>
              <a:path w="1538604" h="322579">
                <a:moveTo>
                  <a:pt x="98551" y="214376"/>
                </a:moveTo>
                <a:lnTo>
                  <a:pt x="0" y="287401"/>
                </a:lnTo>
                <a:lnTo>
                  <a:pt x="117601" y="322453"/>
                </a:lnTo>
                <a:lnTo>
                  <a:pt x="111804" y="289560"/>
                </a:lnTo>
                <a:lnTo>
                  <a:pt x="93217" y="289560"/>
                </a:lnTo>
                <a:lnTo>
                  <a:pt x="86867" y="253619"/>
                </a:lnTo>
                <a:lnTo>
                  <a:pt x="104911" y="250453"/>
                </a:lnTo>
                <a:lnTo>
                  <a:pt x="98551" y="214376"/>
                </a:lnTo>
                <a:close/>
              </a:path>
              <a:path w="1538604" h="322579">
                <a:moveTo>
                  <a:pt x="104911" y="250453"/>
                </a:moveTo>
                <a:lnTo>
                  <a:pt x="86867" y="253619"/>
                </a:lnTo>
                <a:lnTo>
                  <a:pt x="93217" y="289560"/>
                </a:lnTo>
                <a:lnTo>
                  <a:pt x="111246" y="286398"/>
                </a:lnTo>
                <a:lnTo>
                  <a:pt x="104911" y="250453"/>
                </a:lnTo>
                <a:close/>
              </a:path>
              <a:path w="1538604" h="322579">
                <a:moveTo>
                  <a:pt x="111246" y="286398"/>
                </a:moveTo>
                <a:lnTo>
                  <a:pt x="93217" y="289560"/>
                </a:lnTo>
                <a:lnTo>
                  <a:pt x="111804" y="289560"/>
                </a:lnTo>
                <a:lnTo>
                  <a:pt x="111246" y="286398"/>
                </a:lnTo>
                <a:close/>
              </a:path>
              <a:path w="1538604" h="322579">
                <a:moveTo>
                  <a:pt x="1532254" y="0"/>
                </a:moveTo>
                <a:lnTo>
                  <a:pt x="104911" y="250453"/>
                </a:lnTo>
                <a:lnTo>
                  <a:pt x="111246" y="286398"/>
                </a:lnTo>
                <a:lnTo>
                  <a:pt x="1538604" y="36068"/>
                </a:lnTo>
                <a:lnTo>
                  <a:pt x="15322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62984" y="1222248"/>
            <a:ext cx="0" cy="5455920"/>
          </a:xfrm>
          <a:custGeom>
            <a:avLst/>
            <a:gdLst/>
            <a:ahLst/>
            <a:cxnLst/>
            <a:rect l="l" t="t" r="r" b="b"/>
            <a:pathLst>
              <a:path h="5455920">
                <a:moveTo>
                  <a:pt x="0" y="0"/>
                </a:moveTo>
                <a:lnTo>
                  <a:pt x="0" y="5455920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138162" y="2514603"/>
            <a:ext cx="3444245" cy="3509620"/>
          </a:xfrm>
          <a:prstGeom prst="rect">
            <a:avLst/>
          </a:prstGeom>
          <a:solidFill>
            <a:srgbClr val="8BC34A"/>
          </a:solidFill>
          <a:effectLst>
            <a:outerShdw blurRad="19050" dist="1905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252000" tIns="252000" rIns="252000" bIns="252000" rtlCol="0">
            <a:normAutofit fontScale="85000" lnSpcReduction="20000"/>
          </a:bodyPr>
          <a:lstStyle>
            <a:defPPr>
              <a:defRPr lang="id-ID"/>
            </a:defPPr>
            <a:lvl1pPr marR="44450" indent="0">
              <a:lnSpc>
                <a:spcPct val="101899"/>
              </a:lnSpc>
              <a:spcBef>
                <a:spcPts val="1175"/>
              </a:spcBef>
              <a:buNone/>
              <a:tabLst>
                <a:tab pos="355600" algn="l"/>
              </a:tabLst>
              <a:defRPr sz="2400" u="sng" spc="10">
                <a:solidFill>
                  <a:srgbClr val="26262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u="none"/>
              <a:t>Petunjuk</a:t>
            </a:r>
            <a:r>
              <a:rPr lang="id-ID"/>
              <a:t> </a:t>
            </a:r>
            <a:r>
              <a:rPr lang="id-ID" u="none"/>
              <a:t>Penggunaan</a:t>
            </a:r>
            <a:r>
              <a:rPr lang="en-US" u="none"/>
              <a:t> :</a:t>
            </a:r>
            <a:endParaRPr lang="id-ID" u="none"/>
          </a:p>
          <a:p>
            <a:pPr marL="360354" indent="-360354">
              <a:lnSpc>
                <a:spcPct val="120000"/>
              </a:lnSpc>
              <a:spcBef>
                <a:spcPts val="600"/>
              </a:spcBef>
              <a:buAutoNum type="arabicPeriod"/>
              <a:tabLst>
                <a:tab pos="273044" algn="l"/>
              </a:tabLst>
            </a:pPr>
            <a:r>
              <a:rPr lang="id-ID" u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Tarik pin pengunci tuas</a:t>
            </a:r>
            <a:r>
              <a:rPr lang="en-US" u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id-ID" u="non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54" indent="-360354">
              <a:lnSpc>
                <a:spcPct val="120000"/>
              </a:lnSpc>
              <a:spcBef>
                <a:spcPts val="0"/>
              </a:spcBef>
              <a:buAutoNum type="arabicPeriod"/>
              <a:tabLst>
                <a:tab pos="273044" algn="l"/>
              </a:tabLst>
            </a:pPr>
            <a:r>
              <a:rPr lang="id-ID" u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Arahkan selang ke pusat api</a:t>
            </a:r>
            <a:r>
              <a:rPr lang="en-US" u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id-ID" u="non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54" indent="-360354">
              <a:lnSpc>
                <a:spcPct val="120000"/>
              </a:lnSpc>
              <a:spcBef>
                <a:spcPts val="0"/>
              </a:spcBef>
              <a:buAutoNum type="arabicPeriod"/>
              <a:tabLst>
                <a:tab pos="273044" algn="l"/>
              </a:tabLst>
            </a:pPr>
            <a:r>
              <a:rPr lang="id-ID" u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Tekan tuas pegangan tabung pemadam</a:t>
            </a:r>
            <a:r>
              <a:rPr lang="en-US" u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id-ID" u="non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54" indent="-360354">
              <a:lnSpc>
                <a:spcPct val="120000"/>
              </a:lnSpc>
              <a:spcBef>
                <a:spcPts val="0"/>
              </a:spcBef>
              <a:buAutoNum type="arabicPeriod"/>
              <a:tabLst>
                <a:tab pos="273044" algn="l"/>
              </a:tabLst>
            </a:pPr>
            <a:r>
              <a:rPr lang="id-ID" u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Sapukan secara merata</a:t>
            </a:r>
            <a:r>
              <a:rPr lang="en-US" u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id-ID" u="non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object 9"/>
          <p:cNvSpPr txBox="1"/>
          <p:nvPr/>
        </p:nvSpPr>
        <p:spPr>
          <a:xfrm>
            <a:off x="1025028" y="3124204"/>
            <a:ext cx="3048000" cy="433553"/>
          </a:xfrm>
          <a:prstGeom prst="rect">
            <a:avLst/>
          </a:prstGeom>
          <a:solidFill>
            <a:srgbClr val="FAFAFA"/>
          </a:solidFill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/>
              <a:t>Tanda Pemasangan APAR</a:t>
            </a:r>
          </a:p>
        </p:txBody>
      </p:sp>
      <p:sp>
        <p:nvSpPr>
          <p:cNvPr id="35" name="object 9"/>
          <p:cNvSpPr txBox="1"/>
          <p:nvPr/>
        </p:nvSpPr>
        <p:spPr>
          <a:xfrm>
            <a:off x="470851" y="5960326"/>
            <a:ext cx="3602180" cy="433553"/>
          </a:xfrm>
          <a:prstGeom prst="rect">
            <a:avLst/>
          </a:prstGeom>
          <a:solidFill>
            <a:srgbClr val="FAFAFA"/>
          </a:solidFill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/>
              <a:t>Pemasangan Tanda APAR Pada Tiang</a:t>
            </a:r>
          </a:p>
        </p:txBody>
      </p:sp>
      <p:sp>
        <p:nvSpPr>
          <p:cNvPr id="36" name="object 9"/>
          <p:cNvSpPr txBox="1"/>
          <p:nvPr/>
        </p:nvSpPr>
        <p:spPr>
          <a:xfrm>
            <a:off x="4083106" y="5960328"/>
            <a:ext cx="3602180" cy="433553"/>
          </a:xfrm>
          <a:prstGeom prst="rect">
            <a:avLst/>
          </a:prstGeom>
          <a:solidFill>
            <a:srgbClr val="FAFAFA"/>
          </a:solidFill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/>
              <a:t>Bagian-Bagian APAR</a:t>
            </a:r>
          </a:p>
        </p:txBody>
      </p:sp>
      <p:sp>
        <p:nvSpPr>
          <p:cNvPr id="37" name="object 13"/>
          <p:cNvSpPr txBox="1"/>
          <p:nvPr/>
        </p:nvSpPr>
        <p:spPr>
          <a:xfrm>
            <a:off x="6525904" y="2324995"/>
            <a:ext cx="1224000" cy="24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Tuas</a:t>
            </a:r>
            <a:endParaRPr lang="id-ID" sz="1400" spc="20" err="1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object 13"/>
          <p:cNvSpPr txBox="1"/>
          <p:nvPr/>
        </p:nvSpPr>
        <p:spPr>
          <a:xfrm>
            <a:off x="6525904" y="2721592"/>
            <a:ext cx="1224000" cy="24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Pin</a:t>
            </a:r>
            <a:endParaRPr lang="id-ID" sz="1400" spc="20" err="1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object 13"/>
          <p:cNvSpPr txBox="1"/>
          <p:nvPr/>
        </p:nvSpPr>
        <p:spPr>
          <a:xfrm>
            <a:off x="6539552" y="3227696"/>
            <a:ext cx="1447800" cy="24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Manometer</a:t>
            </a:r>
            <a:endParaRPr lang="id-ID" sz="1400" spc="20" err="1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object 13"/>
          <p:cNvSpPr txBox="1"/>
          <p:nvPr/>
        </p:nvSpPr>
        <p:spPr>
          <a:xfrm>
            <a:off x="6539552" y="3850944"/>
            <a:ext cx="1447800" cy="24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lnSpc>
                <a:spcPct val="115000"/>
              </a:lnSpc>
              <a:tabLst>
                <a:tab pos="5462134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Selang</a:t>
            </a:r>
            <a:endParaRPr lang="id-ID" sz="1400" spc="20" err="1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object 13"/>
          <p:cNvSpPr txBox="1"/>
          <p:nvPr/>
        </p:nvSpPr>
        <p:spPr>
          <a:xfrm>
            <a:off x="6484960" y="4464793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indent="-274313">
              <a:tabLst>
                <a:tab pos="5462134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Nozzle / Corong</a:t>
            </a:r>
            <a:endParaRPr lang="id-ID" sz="1400" spc="20" err="1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7159" y="1319531"/>
            <a:ext cx="8219923" cy="5315331"/>
          </a:xfrm>
          <a:prstGeom prst="rect">
            <a:avLst/>
          </a:prstGeom>
        </p:spPr>
        <p:txBody>
          <a:bodyPr vert="horz" wrap="square" lIns="0" tIns="0" rIns="0" bIns="0" rtlCol="0">
            <a:normAutofit fontScale="85000" lnSpcReduction="20000"/>
          </a:bodyPr>
          <a:lstStyle/>
          <a:p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 Kelas Kebakaran</a:t>
            </a: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APAR Kelas A (Kebakaran Padat Non-Logam)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APAR Kelas B (Kebakaran Gas &amp; Cairan Mudah Terbakar)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APAR Kelas C (Kebakaran Listrik)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APAR Kelas D (Kebakaran Logam)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APAR Kelas K (Kebakaran Bahan Masakan)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APAR Kombinasi  (ABC, AB, BC, BK)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id-ID"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 Media Pemadam</a:t>
            </a:r>
          </a:p>
          <a:p>
            <a:pPr marR="44450">
              <a:lnSpc>
                <a:spcPct val="120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APAR Air, APAR Uap Air, APAR Busa, APAR Serbuk Kimia Kering, APAR Cairan Kimia, APAR Gas CO2, APAR Halon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id-ID"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 Konstruksi</a:t>
            </a: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APAR Kartu Gas (Menggunakan tabung gas bertekanan yang dipasang di luar tabung untuk mengeluarkan isi tabung APAR)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44" marR="44450" indent="-273044">
              <a:lnSpc>
                <a:spcPct val="120000"/>
              </a:lnSpc>
              <a:buAutoNum type="arabicPeriod"/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APAR Tekanan Tetap (Gas bertekanan untuk mengeluarkan isi APAR dijadikan satu dengan tabung APAR)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id-ID"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 Penempatan</a:t>
            </a:r>
          </a:p>
          <a:p>
            <a:pPr marR="44450">
              <a:lnSpc>
                <a:spcPct val="120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APAR Gantung dan APAR Troli (dengan roda dorong).</a:t>
            </a:r>
          </a:p>
          <a:p>
            <a:pPr>
              <a:spcBef>
                <a:spcPts val="1200"/>
              </a:spcBef>
            </a:pPr>
            <a:r>
              <a:rPr lang="id-ID"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 Kapasitas</a:t>
            </a:r>
          </a:p>
          <a:p>
            <a:pPr marR="44450">
              <a:lnSpc>
                <a:spcPct val="120000"/>
              </a:lnSpc>
              <a:tabLst>
                <a:tab pos="5462134" algn="l"/>
              </a:tabLst>
            </a:pPr>
            <a:r>
              <a:rPr lang="id-ID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APAR 0.6 kg s.d 90kg.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Jenis-jenis Tabung Pemadam / APAR</a:t>
            </a:r>
          </a:p>
        </p:txBody>
      </p:sp>
      <p:sp>
        <p:nvSpPr>
          <p:cNvPr id="9" name="object 9"/>
          <p:cNvSpPr/>
          <p:nvPr/>
        </p:nvSpPr>
        <p:spPr>
          <a:xfrm>
            <a:off x="566927" y="1292352"/>
            <a:ext cx="2474976" cy="196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1247" y="3791711"/>
            <a:ext cx="1926336" cy="2084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5847" y="1264923"/>
            <a:ext cx="0" cy="5166995"/>
          </a:xfrm>
          <a:custGeom>
            <a:avLst/>
            <a:gdLst/>
            <a:ahLst/>
            <a:cxnLst/>
            <a:rect l="l" t="t" r="r" b="b"/>
            <a:pathLst>
              <a:path h="5166995">
                <a:moveTo>
                  <a:pt x="0" y="0"/>
                </a:moveTo>
                <a:lnTo>
                  <a:pt x="0" y="5166982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/>
          <p:cNvSpPr txBox="1"/>
          <p:nvPr/>
        </p:nvSpPr>
        <p:spPr>
          <a:xfrm>
            <a:off x="304800" y="3297384"/>
            <a:ext cx="3048000" cy="433553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APAR Kartu Gas</a:t>
            </a:r>
          </a:p>
        </p:txBody>
      </p:sp>
      <p:sp>
        <p:nvSpPr>
          <p:cNvPr id="17" name="object 9"/>
          <p:cNvSpPr txBox="1"/>
          <p:nvPr/>
        </p:nvSpPr>
        <p:spPr>
          <a:xfrm>
            <a:off x="304800" y="5922824"/>
            <a:ext cx="3048000" cy="433553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APAR Tekanan Tetap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Hidran</a:t>
            </a:r>
          </a:p>
        </p:txBody>
      </p:sp>
      <p:sp>
        <p:nvSpPr>
          <p:cNvPr id="5" name="object 5"/>
          <p:cNvSpPr/>
          <p:nvPr/>
        </p:nvSpPr>
        <p:spPr>
          <a:xfrm>
            <a:off x="5666511" y="1255776"/>
            <a:ext cx="2749296" cy="2054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0983" y="1255776"/>
            <a:ext cx="1542287" cy="2054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5664" y="1255776"/>
            <a:ext cx="1383792" cy="2054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6927" y="1255775"/>
            <a:ext cx="4657344" cy="3102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52658" y="3810004"/>
            <a:ext cx="6348387" cy="2067077"/>
          </a:xfrm>
          <a:prstGeom prst="rect">
            <a:avLst/>
          </a:prstGeom>
          <a:solidFill>
            <a:srgbClr val="FF9800"/>
          </a:solidFill>
          <a:effectLst>
            <a:outerShdw blurRad="19050" dist="1905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spAutoFit/>
          </a:bodyPr>
          <a:lstStyle>
            <a:defPPr>
              <a:defRPr lang="id-ID"/>
            </a:defPPr>
            <a:lvl1pPr marR="44450" indent="0">
              <a:lnSpc>
                <a:spcPct val="101899"/>
              </a:lnSpc>
              <a:spcBef>
                <a:spcPts val="1175"/>
              </a:spcBef>
              <a:buNone/>
              <a:tabLst>
                <a:tab pos="355600" algn="l"/>
              </a:tabLst>
              <a:defRPr sz="2400" spc="1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d-ID" sz="1800"/>
              <a:t>Hidran digunakan untuk mengatasi kebakaran besar dengan sistem serupa keran air dengan tekanan air yang tinggi.</a:t>
            </a:r>
          </a:p>
          <a:p>
            <a:r>
              <a:rPr lang="id-ID" sz="1800"/>
              <a:t>Penggunaan hidran sebagai pemadaman kebakaran harus memastikan bahwa aliran listrik dimatikan supaya tidak membahayakan petugas pemadam.</a:t>
            </a:r>
          </a:p>
        </p:txBody>
      </p:sp>
      <p:sp>
        <p:nvSpPr>
          <p:cNvPr id="16" name="object 16"/>
          <p:cNvSpPr/>
          <p:nvPr/>
        </p:nvSpPr>
        <p:spPr>
          <a:xfrm>
            <a:off x="5446776" y="1149097"/>
            <a:ext cx="0" cy="5577840"/>
          </a:xfrm>
          <a:custGeom>
            <a:avLst/>
            <a:gdLst/>
            <a:ahLst/>
            <a:cxnLst/>
            <a:rect l="l" t="t" r="r" b="b"/>
            <a:pathLst>
              <a:path h="5577840">
                <a:moveTo>
                  <a:pt x="0" y="0"/>
                </a:moveTo>
                <a:lnTo>
                  <a:pt x="0" y="5577840"/>
                </a:lnTo>
              </a:path>
            </a:pathLst>
          </a:custGeom>
          <a:ln w="6102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 txBox="1"/>
          <p:nvPr/>
        </p:nvSpPr>
        <p:spPr>
          <a:xfrm>
            <a:off x="1330037" y="4748052"/>
            <a:ext cx="4114801" cy="433553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Formasi Penggunaan Hidran</a:t>
            </a:r>
          </a:p>
        </p:txBody>
      </p:sp>
      <p:sp>
        <p:nvSpPr>
          <p:cNvPr id="18" name="object 9"/>
          <p:cNvSpPr txBox="1"/>
          <p:nvPr/>
        </p:nvSpPr>
        <p:spPr>
          <a:xfrm>
            <a:off x="6039130" y="3394368"/>
            <a:ext cx="2004061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Perlengkapan Hidran</a:t>
            </a:r>
          </a:p>
        </p:txBody>
      </p:sp>
      <p:sp>
        <p:nvSpPr>
          <p:cNvPr id="20" name="object 9"/>
          <p:cNvSpPr txBox="1"/>
          <p:nvPr/>
        </p:nvSpPr>
        <p:spPr>
          <a:xfrm>
            <a:off x="8748120" y="3394368"/>
            <a:ext cx="1188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Pilar Hidran</a:t>
            </a:r>
          </a:p>
        </p:txBody>
      </p:sp>
      <p:sp>
        <p:nvSpPr>
          <p:cNvPr id="21" name="object 9"/>
          <p:cNvSpPr txBox="1"/>
          <p:nvPr/>
        </p:nvSpPr>
        <p:spPr>
          <a:xfrm>
            <a:off x="10471560" y="3394368"/>
            <a:ext cx="97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sz="1200" kern="200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Nozzle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264082" y="1402084"/>
            <a:ext cx="7370445" cy="5003789"/>
          </a:xfrm>
          <a:prstGeom prst="rect">
            <a:avLst/>
          </a:prstGeom>
          <a:solidFill>
            <a:srgbClr val="FF9800"/>
          </a:solidFill>
          <a:effectLst>
            <a:outerShdw blurRad="19050" dist="1905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 fontScale="92500" lnSpcReduction="20000"/>
          </a:bodyPr>
          <a:lstStyle>
            <a:defPPr>
              <a:defRPr lang="id-ID"/>
            </a:defPPr>
            <a:lvl1pPr marR="44450" indent="0">
              <a:lnSpc>
                <a:spcPct val="101899"/>
              </a:lnSpc>
              <a:spcBef>
                <a:spcPts val="1175"/>
              </a:spcBef>
              <a:buNone/>
              <a:tabLst>
                <a:tab pos="355600" algn="l"/>
              </a:tabLst>
              <a:defRPr sz="2400" spc="1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457189" indent="-457189">
              <a:buFont typeface="+mj-lt"/>
              <a:buAutoNum type="arabicPeriod"/>
            </a:pPr>
            <a:r>
              <a:rPr err="1"/>
              <a:t>Menulis</a:t>
            </a:r>
            <a:r>
              <a:rPr/>
              <a:t> </a:t>
            </a:r>
            <a:r>
              <a:rPr err="1"/>
              <a:t>dan</a:t>
            </a:r>
            <a:r>
              <a:rPr/>
              <a:t> </a:t>
            </a:r>
            <a:r>
              <a:rPr err="1"/>
              <a:t>memasang</a:t>
            </a:r>
            <a:r>
              <a:rPr/>
              <a:t> </a:t>
            </a:r>
            <a:r>
              <a:rPr err="1"/>
              <a:t>semua</a:t>
            </a:r>
            <a:r>
              <a:rPr/>
              <a:t> </a:t>
            </a:r>
            <a:r>
              <a:rPr err="1"/>
              <a:t>syarat</a:t>
            </a:r>
            <a:r>
              <a:rPr/>
              <a:t> </a:t>
            </a:r>
            <a:r>
              <a:rPr err="1"/>
              <a:t>keselamatan</a:t>
            </a:r>
            <a:r>
              <a:rPr/>
              <a:t> </a:t>
            </a:r>
            <a:r>
              <a:rPr err="1"/>
              <a:t>kerja</a:t>
            </a:r>
            <a:r>
              <a:rPr/>
              <a:t> yang </a:t>
            </a:r>
            <a:r>
              <a:rPr err="1"/>
              <a:t>diwajibkan</a:t>
            </a:r>
            <a:r>
              <a:rPr/>
              <a:t> </a:t>
            </a:r>
            <a:r>
              <a:rPr err="1"/>
              <a:t>pada</a:t>
            </a:r>
            <a:r>
              <a:rPr/>
              <a:t> </a:t>
            </a:r>
            <a:r>
              <a:rPr err="1"/>
              <a:t>tempat-tempat</a:t>
            </a:r>
            <a:r>
              <a:rPr/>
              <a:t> yang </a:t>
            </a:r>
            <a:r>
              <a:rPr err="1"/>
              <a:t>mudah</a:t>
            </a:r>
            <a:r>
              <a:rPr/>
              <a:t> </a:t>
            </a:r>
            <a:r>
              <a:rPr err="1"/>
              <a:t>dilihat</a:t>
            </a:r>
            <a:r>
              <a:rPr/>
              <a:t> </a:t>
            </a:r>
            <a:r>
              <a:rPr err="1"/>
              <a:t>dan</a:t>
            </a:r>
            <a:r>
              <a:rPr/>
              <a:t> </a:t>
            </a:r>
            <a:r>
              <a:rPr err="1"/>
              <a:t>terbaca</a:t>
            </a:r>
            <a:r>
              <a:rPr/>
              <a:t> </a:t>
            </a:r>
            <a:r>
              <a:rPr err="1"/>
              <a:t>menurut</a:t>
            </a:r>
            <a:r>
              <a:rPr/>
              <a:t> </a:t>
            </a:r>
            <a:r>
              <a:rPr err="1"/>
              <a:t>petunjuk</a:t>
            </a:r>
            <a:r>
              <a:rPr/>
              <a:t> </a:t>
            </a:r>
            <a:r>
              <a:rPr err="1"/>
              <a:t>pegawai</a:t>
            </a:r>
            <a:r>
              <a:rPr/>
              <a:t> </a:t>
            </a:r>
            <a:r>
              <a:rPr err="1"/>
              <a:t>pengawas</a:t>
            </a:r>
            <a:r>
              <a:rPr/>
              <a:t> </a:t>
            </a:r>
            <a:r>
              <a:rPr err="1"/>
              <a:t>atau</a:t>
            </a:r>
            <a:r>
              <a:rPr/>
              <a:t> </a:t>
            </a:r>
            <a:r>
              <a:rPr err="1"/>
              <a:t>Ahli</a:t>
            </a:r>
            <a:r>
              <a:rPr/>
              <a:t> K3 di </a:t>
            </a:r>
            <a:r>
              <a:rPr err="1"/>
              <a:t>tempat</a:t>
            </a:r>
            <a:r>
              <a:rPr/>
              <a:t> </a:t>
            </a:r>
            <a:r>
              <a:rPr err="1"/>
              <a:t>kerja</a:t>
            </a:r>
            <a:r>
              <a:rPr/>
              <a:t> yang dipimpinnya</a:t>
            </a:r>
            <a:r>
              <a:rPr lang="en-US"/>
              <a:t>.</a:t>
            </a:r>
            <a:endParaRPr/>
          </a:p>
          <a:p>
            <a:pPr marL="457189" indent="-457189">
              <a:buFont typeface="+mj-lt"/>
              <a:buAutoNum type="arabicPeriod"/>
            </a:pPr>
            <a:r>
              <a:rPr err="1"/>
              <a:t>Memasang</a:t>
            </a:r>
            <a:r>
              <a:rPr/>
              <a:t> </a:t>
            </a:r>
            <a:r>
              <a:rPr err="1"/>
              <a:t>semua</a:t>
            </a:r>
            <a:r>
              <a:rPr/>
              <a:t> </a:t>
            </a:r>
            <a:r>
              <a:rPr err="1"/>
              <a:t>gambar</a:t>
            </a:r>
            <a:r>
              <a:rPr/>
              <a:t> </a:t>
            </a:r>
            <a:r>
              <a:rPr err="1"/>
              <a:t>keselamatan</a:t>
            </a:r>
            <a:r>
              <a:rPr/>
              <a:t> </a:t>
            </a:r>
            <a:r>
              <a:rPr err="1"/>
              <a:t>kerja</a:t>
            </a:r>
            <a:r>
              <a:rPr/>
              <a:t> yang </a:t>
            </a:r>
            <a:r>
              <a:rPr err="1"/>
              <a:t>diwajibkan</a:t>
            </a:r>
            <a:r>
              <a:rPr/>
              <a:t> </a:t>
            </a:r>
            <a:r>
              <a:rPr err="1"/>
              <a:t>dan</a:t>
            </a:r>
            <a:r>
              <a:rPr/>
              <a:t> </a:t>
            </a:r>
            <a:r>
              <a:rPr err="1"/>
              <a:t>semua</a:t>
            </a:r>
            <a:r>
              <a:rPr/>
              <a:t> </a:t>
            </a:r>
            <a:r>
              <a:rPr err="1"/>
              <a:t>bahan</a:t>
            </a:r>
            <a:r>
              <a:rPr/>
              <a:t> </a:t>
            </a:r>
            <a:r>
              <a:rPr err="1"/>
              <a:t>pembinaan</a:t>
            </a:r>
            <a:r>
              <a:rPr/>
              <a:t> </a:t>
            </a:r>
            <a:r>
              <a:rPr err="1"/>
              <a:t>lainnya</a:t>
            </a:r>
            <a:r>
              <a:rPr/>
              <a:t> </a:t>
            </a:r>
            <a:r>
              <a:rPr err="1"/>
              <a:t>pada</a:t>
            </a:r>
            <a:r>
              <a:rPr/>
              <a:t> </a:t>
            </a:r>
            <a:r>
              <a:rPr err="1"/>
              <a:t>tempat-tempat</a:t>
            </a:r>
            <a:r>
              <a:rPr/>
              <a:t> yang </a:t>
            </a:r>
            <a:r>
              <a:rPr err="1"/>
              <a:t>mudah</a:t>
            </a:r>
            <a:r>
              <a:rPr/>
              <a:t> </a:t>
            </a:r>
            <a:r>
              <a:rPr err="1"/>
              <a:t>dilihat</a:t>
            </a:r>
            <a:r>
              <a:rPr/>
              <a:t> </a:t>
            </a:r>
            <a:r>
              <a:rPr err="1"/>
              <a:t>dan</a:t>
            </a:r>
            <a:r>
              <a:rPr/>
              <a:t> </a:t>
            </a:r>
            <a:r>
              <a:rPr err="1"/>
              <a:t>terbaca</a:t>
            </a:r>
            <a:r>
              <a:rPr/>
              <a:t> </a:t>
            </a:r>
            <a:r>
              <a:rPr err="1"/>
              <a:t>menurut</a:t>
            </a:r>
            <a:r>
              <a:rPr/>
              <a:t> </a:t>
            </a:r>
            <a:r>
              <a:rPr err="1"/>
              <a:t>petunjuk</a:t>
            </a:r>
            <a:r>
              <a:rPr/>
              <a:t> </a:t>
            </a:r>
            <a:r>
              <a:rPr err="1"/>
              <a:t>pegawai</a:t>
            </a:r>
            <a:r>
              <a:rPr/>
              <a:t> </a:t>
            </a:r>
            <a:r>
              <a:rPr err="1"/>
              <a:t>pengawas</a:t>
            </a:r>
            <a:r>
              <a:rPr/>
              <a:t> </a:t>
            </a:r>
            <a:r>
              <a:rPr err="1"/>
              <a:t>atau</a:t>
            </a:r>
            <a:r>
              <a:rPr/>
              <a:t> </a:t>
            </a:r>
            <a:r>
              <a:rPr err="1"/>
              <a:t>Ahli</a:t>
            </a:r>
            <a:r>
              <a:rPr/>
              <a:t> K3 di </a:t>
            </a:r>
            <a:r>
              <a:rPr err="1"/>
              <a:t>tempat</a:t>
            </a:r>
            <a:r>
              <a:rPr/>
              <a:t> </a:t>
            </a:r>
            <a:r>
              <a:rPr err="1"/>
              <a:t>kerja</a:t>
            </a:r>
            <a:r>
              <a:rPr/>
              <a:t> yang dipimpinnya</a:t>
            </a:r>
            <a:r>
              <a:rPr lang="en-US"/>
              <a:t>.</a:t>
            </a:r>
            <a:endParaRPr/>
          </a:p>
          <a:p>
            <a:pPr marL="457189" indent="-457189">
              <a:buFont typeface="+mj-lt"/>
              <a:buAutoNum type="arabicPeriod"/>
            </a:pPr>
            <a:r>
              <a:rPr err="1"/>
              <a:t>Menyediakan</a:t>
            </a:r>
            <a:r>
              <a:rPr/>
              <a:t> </a:t>
            </a:r>
            <a:r>
              <a:rPr err="1"/>
              <a:t>Alat</a:t>
            </a:r>
            <a:r>
              <a:rPr/>
              <a:t> </a:t>
            </a:r>
            <a:r>
              <a:rPr err="1"/>
              <a:t>Pelindung</a:t>
            </a:r>
            <a:r>
              <a:rPr/>
              <a:t> </a:t>
            </a:r>
            <a:r>
              <a:rPr err="1"/>
              <a:t>Diri</a:t>
            </a:r>
            <a:r>
              <a:rPr/>
              <a:t> (APD) yang </a:t>
            </a:r>
            <a:r>
              <a:rPr err="1"/>
              <a:t>diwajibkan</a:t>
            </a:r>
            <a:r>
              <a:rPr/>
              <a:t> </a:t>
            </a:r>
            <a:r>
              <a:rPr err="1"/>
              <a:t>pada</a:t>
            </a:r>
            <a:r>
              <a:rPr/>
              <a:t> </a:t>
            </a:r>
            <a:r>
              <a:rPr err="1"/>
              <a:t>tenaga</a:t>
            </a:r>
            <a:r>
              <a:rPr/>
              <a:t> </a:t>
            </a:r>
            <a:r>
              <a:rPr err="1"/>
              <a:t>kerja</a:t>
            </a:r>
            <a:r>
              <a:rPr/>
              <a:t> yang </a:t>
            </a:r>
            <a:r>
              <a:rPr err="1"/>
              <a:t>dipimpin</a:t>
            </a:r>
            <a:r>
              <a:rPr/>
              <a:t> </a:t>
            </a:r>
            <a:r>
              <a:rPr err="1"/>
              <a:t>maupun</a:t>
            </a:r>
            <a:r>
              <a:rPr/>
              <a:t> orang lain yang </a:t>
            </a:r>
            <a:r>
              <a:rPr err="1"/>
              <a:t>memasuki</a:t>
            </a:r>
            <a:r>
              <a:rPr/>
              <a:t> </a:t>
            </a:r>
            <a:r>
              <a:rPr err="1"/>
              <a:t>tempat</a:t>
            </a:r>
            <a:r>
              <a:rPr/>
              <a:t> </a:t>
            </a:r>
            <a:r>
              <a:rPr err="1"/>
              <a:t>kerja</a:t>
            </a:r>
            <a:r>
              <a:rPr/>
              <a:t> </a:t>
            </a:r>
            <a:r>
              <a:rPr err="1"/>
              <a:t>disertai</a:t>
            </a:r>
            <a:r>
              <a:rPr/>
              <a:t> </a:t>
            </a:r>
            <a:r>
              <a:rPr err="1"/>
              <a:t>petunjuk-petunjuk</a:t>
            </a:r>
            <a:r>
              <a:rPr/>
              <a:t> yang </a:t>
            </a:r>
            <a:r>
              <a:rPr err="1"/>
              <a:t>diperlukan</a:t>
            </a:r>
            <a:r>
              <a:rPr/>
              <a:t> </a:t>
            </a:r>
            <a:r>
              <a:rPr err="1"/>
              <a:t>menurut</a:t>
            </a:r>
            <a:r>
              <a:rPr/>
              <a:t> </a:t>
            </a:r>
            <a:r>
              <a:rPr err="1"/>
              <a:t>pegawai</a:t>
            </a:r>
            <a:r>
              <a:rPr/>
              <a:t> </a:t>
            </a:r>
            <a:r>
              <a:rPr err="1"/>
              <a:t>pengawas</a:t>
            </a:r>
            <a:r>
              <a:rPr/>
              <a:t> </a:t>
            </a:r>
            <a:r>
              <a:rPr err="1"/>
              <a:t>atau</a:t>
            </a:r>
            <a:r>
              <a:rPr/>
              <a:t> </a:t>
            </a:r>
            <a:r>
              <a:rPr err="1"/>
              <a:t>Ahli</a:t>
            </a:r>
            <a:r>
              <a:rPr/>
              <a:t> K3 di </a:t>
            </a:r>
            <a:r>
              <a:rPr err="1"/>
              <a:t>tempat</a:t>
            </a:r>
            <a:r>
              <a:rPr/>
              <a:t> </a:t>
            </a:r>
            <a:r>
              <a:rPr err="1"/>
              <a:t>kerja</a:t>
            </a:r>
            <a:r>
              <a:rPr/>
              <a:t> yang dipimpinnya</a:t>
            </a:r>
            <a:r>
              <a:rPr lang="en-US"/>
              <a:t>.</a:t>
            </a:r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Kewajiban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Pengusaha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Pengurus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object 9"/>
          <p:cNvSpPr/>
          <p:nvPr/>
        </p:nvSpPr>
        <p:spPr>
          <a:xfrm>
            <a:off x="536448" y="1402085"/>
            <a:ext cx="3084576" cy="2090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2567" y="1283208"/>
            <a:ext cx="0" cy="5318760"/>
          </a:xfrm>
          <a:custGeom>
            <a:avLst/>
            <a:gdLst/>
            <a:ahLst/>
            <a:cxnLst/>
            <a:rect l="l" t="t" r="r" b="b"/>
            <a:pathLst>
              <a:path h="5318759">
                <a:moveTo>
                  <a:pt x="0" y="0"/>
                </a:moveTo>
                <a:lnTo>
                  <a:pt x="0" y="5318759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190962" y="5286679"/>
            <a:ext cx="3591609" cy="648997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Undang-Undang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No 1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Tahun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1970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tentang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Keselamatan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pasal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14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261768" y="1402087"/>
            <a:ext cx="7372351" cy="5080119"/>
          </a:xfrm>
          <a:prstGeom prst="rect">
            <a:avLst/>
          </a:prstGeom>
          <a:solidFill>
            <a:srgbClr val="FF9800"/>
          </a:solidFill>
          <a:effectLst>
            <a:outerShdw blurRad="19050" dist="1905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 fontScale="92500" lnSpcReduction="10000"/>
          </a:bodyPr>
          <a:lstStyle>
            <a:defPPr>
              <a:defRPr lang="id-ID"/>
            </a:defPPr>
            <a:lvl1pPr marL="457200" marR="44450" indent="-457200">
              <a:lnSpc>
                <a:spcPct val="101899"/>
              </a:lnSpc>
              <a:spcBef>
                <a:spcPts val="1175"/>
              </a:spcBef>
              <a:buFont typeface="+mj-lt"/>
              <a:buAutoNum type="arabicPeriod"/>
              <a:tabLst>
                <a:tab pos="355600" algn="l"/>
              </a:tabLst>
              <a:defRPr sz="2400" spc="1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err="1"/>
              <a:t>Memberi</a:t>
            </a:r>
            <a:r>
              <a:rPr/>
              <a:t> </a:t>
            </a:r>
            <a:r>
              <a:rPr err="1"/>
              <a:t>keterangan</a:t>
            </a:r>
            <a:r>
              <a:rPr/>
              <a:t> yang </a:t>
            </a:r>
            <a:r>
              <a:rPr err="1"/>
              <a:t>benar</a:t>
            </a:r>
            <a:r>
              <a:rPr/>
              <a:t> </a:t>
            </a:r>
            <a:r>
              <a:rPr err="1"/>
              <a:t>apabila</a:t>
            </a:r>
            <a:r>
              <a:rPr/>
              <a:t> diminta</a:t>
            </a:r>
            <a:r>
              <a:rPr lang="en-US"/>
              <a:t> </a:t>
            </a:r>
            <a:r>
              <a:rPr/>
              <a:t>pegawai </a:t>
            </a:r>
            <a:r>
              <a:rPr err="1"/>
              <a:t>pengawas</a:t>
            </a:r>
            <a:r>
              <a:rPr/>
              <a:t>/</a:t>
            </a:r>
            <a:r>
              <a:rPr err="1"/>
              <a:t>keselamatan</a:t>
            </a:r>
            <a:r>
              <a:rPr/>
              <a:t> kerja</a:t>
            </a:r>
            <a:r>
              <a:rPr lang="en-US"/>
              <a:t>.</a:t>
            </a:r>
            <a:endParaRPr/>
          </a:p>
          <a:p>
            <a:r>
              <a:rPr err="1"/>
              <a:t>Menggunakan</a:t>
            </a:r>
            <a:r>
              <a:rPr/>
              <a:t> </a:t>
            </a:r>
            <a:r>
              <a:rPr err="1"/>
              <a:t>Alat</a:t>
            </a:r>
            <a:r>
              <a:rPr/>
              <a:t> </a:t>
            </a:r>
            <a:r>
              <a:rPr err="1"/>
              <a:t>Pelindung</a:t>
            </a:r>
            <a:r>
              <a:rPr/>
              <a:t> </a:t>
            </a:r>
            <a:r>
              <a:rPr err="1"/>
              <a:t>Diri</a:t>
            </a:r>
            <a:r>
              <a:rPr/>
              <a:t> (APD) yang diwajibkan</a:t>
            </a:r>
            <a:r>
              <a:rPr lang="en-US"/>
              <a:t>.</a:t>
            </a:r>
            <a:endParaRPr/>
          </a:p>
          <a:p>
            <a:r>
              <a:rPr err="1"/>
              <a:t>Memenuhi</a:t>
            </a:r>
            <a:r>
              <a:rPr/>
              <a:t> </a:t>
            </a:r>
            <a:r>
              <a:rPr err="1"/>
              <a:t>dan</a:t>
            </a:r>
            <a:r>
              <a:rPr/>
              <a:t> </a:t>
            </a:r>
            <a:r>
              <a:rPr err="1"/>
              <a:t>menaati</a:t>
            </a:r>
            <a:r>
              <a:rPr/>
              <a:t> </a:t>
            </a:r>
            <a:r>
              <a:rPr err="1"/>
              <a:t>semua</a:t>
            </a:r>
            <a:r>
              <a:rPr/>
              <a:t> </a:t>
            </a:r>
            <a:r>
              <a:rPr err="1"/>
              <a:t>syarat-syarat</a:t>
            </a:r>
            <a:r>
              <a:rPr/>
              <a:t> K3 yang diwajibkan</a:t>
            </a:r>
            <a:r>
              <a:rPr lang="en-US"/>
              <a:t>.</a:t>
            </a:r>
            <a:endParaRPr/>
          </a:p>
          <a:p>
            <a:r>
              <a:rPr err="1"/>
              <a:t>Meminta</a:t>
            </a:r>
            <a:r>
              <a:rPr/>
              <a:t> </a:t>
            </a:r>
            <a:r>
              <a:rPr err="1"/>
              <a:t>pada</a:t>
            </a:r>
            <a:r>
              <a:rPr/>
              <a:t> </a:t>
            </a:r>
            <a:r>
              <a:rPr err="1"/>
              <a:t>Pengurus</a:t>
            </a:r>
            <a:r>
              <a:rPr/>
              <a:t> agar </a:t>
            </a:r>
            <a:r>
              <a:rPr err="1"/>
              <a:t>dilaksanakan</a:t>
            </a:r>
            <a:r>
              <a:rPr/>
              <a:t> </a:t>
            </a:r>
            <a:r>
              <a:rPr err="1"/>
              <a:t>semua</a:t>
            </a:r>
            <a:r>
              <a:rPr/>
              <a:t> </a:t>
            </a:r>
            <a:r>
              <a:rPr err="1"/>
              <a:t>syarat-syarat</a:t>
            </a:r>
            <a:r>
              <a:rPr/>
              <a:t> K3 yang diwajibkan</a:t>
            </a:r>
            <a:r>
              <a:rPr lang="en-US"/>
              <a:t>.</a:t>
            </a:r>
            <a:endParaRPr/>
          </a:p>
          <a:p>
            <a:r>
              <a:rPr err="1"/>
              <a:t>Menyatakan</a:t>
            </a:r>
            <a:r>
              <a:rPr/>
              <a:t> </a:t>
            </a:r>
            <a:r>
              <a:rPr err="1"/>
              <a:t>keberatan</a:t>
            </a:r>
            <a:r>
              <a:rPr/>
              <a:t> </a:t>
            </a:r>
            <a:r>
              <a:rPr err="1"/>
              <a:t>kerja</a:t>
            </a:r>
            <a:r>
              <a:rPr/>
              <a:t> </a:t>
            </a:r>
            <a:r>
              <a:rPr err="1"/>
              <a:t>dimana</a:t>
            </a:r>
            <a:r>
              <a:rPr/>
              <a:t> </a:t>
            </a:r>
            <a:r>
              <a:rPr err="1"/>
              <a:t>syarat</a:t>
            </a:r>
            <a:r>
              <a:rPr/>
              <a:t> K3 </a:t>
            </a:r>
            <a:r>
              <a:rPr err="1"/>
              <a:t>dan</a:t>
            </a:r>
            <a:r>
              <a:rPr/>
              <a:t> APD yang </a:t>
            </a:r>
            <a:r>
              <a:rPr err="1"/>
              <a:t>diwajibkan</a:t>
            </a:r>
            <a:r>
              <a:rPr/>
              <a:t> </a:t>
            </a:r>
            <a:r>
              <a:rPr err="1"/>
              <a:t>diragukan</a:t>
            </a:r>
            <a:r>
              <a:rPr/>
              <a:t> </a:t>
            </a:r>
            <a:r>
              <a:rPr err="1"/>
              <a:t>olehnya</a:t>
            </a:r>
            <a:r>
              <a:rPr/>
              <a:t> </a:t>
            </a:r>
            <a:r>
              <a:rPr err="1"/>
              <a:t>kecuali</a:t>
            </a:r>
            <a:r>
              <a:rPr/>
              <a:t> </a:t>
            </a:r>
            <a:r>
              <a:rPr err="1"/>
              <a:t>dalam</a:t>
            </a:r>
            <a:r>
              <a:rPr/>
              <a:t> </a:t>
            </a:r>
            <a:r>
              <a:rPr err="1"/>
              <a:t>hal</a:t>
            </a:r>
            <a:r>
              <a:rPr/>
              <a:t> </a:t>
            </a:r>
            <a:r>
              <a:rPr err="1"/>
              <a:t>khusus</a:t>
            </a:r>
            <a:r>
              <a:rPr/>
              <a:t> </a:t>
            </a:r>
            <a:r>
              <a:rPr err="1"/>
              <a:t>ditentukan</a:t>
            </a:r>
            <a:r>
              <a:rPr/>
              <a:t> lain </a:t>
            </a:r>
            <a:r>
              <a:rPr err="1"/>
              <a:t>oleh</a:t>
            </a:r>
            <a:r>
              <a:rPr/>
              <a:t> </a:t>
            </a:r>
            <a:r>
              <a:rPr err="1"/>
              <a:t>pegawai</a:t>
            </a:r>
            <a:r>
              <a:rPr/>
              <a:t> </a:t>
            </a:r>
            <a:r>
              <a:rPr err="1"/>
              <a:t>pengawas</a:t>
            </a:r>
            <a:r>
              <a:rPr/>
              <a:t> </a:t>
            </a:r>
            <a:r>
              <a:rPr err="1"/>
              <a:t>dalam</a:t>
            </a:r>
            <a:r>
              <a:rPr/>
              <a:t> </a:t>
            </a:r>
            <a:r>
              <a:rPr err="1"/>
              <a:t>batas</a:t>
            </a:r>
            <a:r>
              <a:rPr/>
              <a:t> yang </a:t>
            </a:r>
            <a:r>
              <a:rPr err="1"/>
              <a:t>dapat</a:t>
            </a:r>
            <a:r>
              <a:rPr/>
              <a:t> dipertanggungjawabkan</a:t>
            </a:r>
            <a:r>
              <a:rPr lang="en-US"/>
              <a:t>.</a:t>
            </a:r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Kewajiban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endParaRPr lang="en-US" kern="1200" spc="11">
              <a:solidFill>
                <a:schemeClr val="bg1"/>
              </a:solidFill>
              <a:latin typeface="Roboto Medium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2545" y="1402085"/>
            <a:ext cx="3084576" cy="2090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2567" y="1283208"/>
            <a:ext cx="0" cy="5318760"/>
          </a:xfrm>
          <a:custGeom>
            <a:avLst/>
            <a:gdLst/>
            <a:ahLst/>
            <a:cxnLst/>
            <a:rect l="l" t="t" r="r" b="b"/>
            <a:pathLst>
              <a:path h="5318759">
                <a:moveTo>
                  <a:pt x="0" y="0"/>
                </a:moveTo>
                <a:lnTo>
                  <a:pt x="0" y="5318759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 txBox="1"/>
          <p:nvPr/>
        </p:nvSpPr>
        <p:spPr>
          <a:xfrm>
            <a:off x="190962" y="5286679"/>
            <a:ext cx="3591609" cy="648997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Undang-Undang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No 1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Tahun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1970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tentang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Keselamatan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pasal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038602" y="1402975"/>
            <a:ext cx="7653275" cy="5079231"/>
          </a:xfrm>
          <a:prstGeom prst="rect">
            <a:avLst/>
          </a:prstGeom>
        </p:spPr>
        <p:txBody>
          <a:bodyPr vert="horz" wrap="square" lIns="0" tIns="0" rIns="0" bIns="0" rtlCol="0">
            <a:normAutofit fontScale="85000" lnSpcReduction="20000"/>
          </a:bodyPr>
          <a:lstStyle/>
          <a:p>
            <a:pPr indent="-360354" algn="l" rtl="0">
              <a:spcBef>
                <a:spcPts val="4800"/>
              </a:spcBef>
            </a:pP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UU No 1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1970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Keselamatan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endParaRPr sz="2400" u="none" kern="1200" spc="11">
              <a:solidFill>
                <a:srgbClr val="3D5AFE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19" marR="44450" indent="-263519" algn="l" rtl="0">
              <a:lnSpc>
                <a:spcPct val="120000"/>
              </a:lnSpc>
              <a:spcBef>
                <a:spcPts val="600"/>
              </a:spcBef>
              <a:buAutoNum type="arabicPeriod"/>
              <a:tabLst>
                <a:tab pos="4211533" algn="l"/>
              </a:tabLst>
            </a:pP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9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19" marR="44450" indent="-263519" algn="l" rtl="0">
              <a:lnSpc>
                <a:spcPct val="120000"/>
              </a:lnSpc>
              <a:buAutoNum type="arabicPeriod"/>
              <a:tabLst>
                <a:tab pos="4211533" algn="l"/>
              </a:tabLst>
            </a:pP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sana</a:t>
            </a:r>
            <a:r>
              <a:rPr lang="en-US"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9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19" marR="44450" indent="-263519" algn="l" rtl="0">
              <a:lnSpc>
                <a:spcPct val="120000"/>
              </a:lnSpc>
              <a:buAutoNum type="arabicPeriod"/>
              <a:tabLst>
                <a:tab pos="4211533" algn="l"/>
              </a:tabLst>
            </a:pP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bahaya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9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60354" algn="l" rtl="0">
              <a:spcBef>
                <a:spcPts val="2400"/>
              </a:spcBef>
            </a:pP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Permenaker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No 5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1996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K3</a:t>
            </a:r>
          </a:p>
          <a:p>
            <a:pPr marR="44450" algn="l" rtl="0">
              <a:lnSpc>
                <a:spcPct val="120000"/>
              </a:lnSpc>
              <a:spcBef>
                <a:spcPts val="600"/>
              </a:spcBef>
              <a:tabLst>
                <a:tab pos="4211533" algn="l"/>
              </a:tabLst>
            </a:pP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memperkerjakan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mengandung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potensi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bahaya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ditimbulkan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mengakibatkan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kecelakaan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peledakan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kebakaran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pencemaran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(PAK)</a:t>
            </a:r>
            <a:r>
              <a:rPr lang="en-US"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9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3255" indent="-360354" algn="l" rtl="0">
              <a:spcBef>
                <a:spcPts val="2400"/>
              </a:spcBef>
            </a:pP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Permenaker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No 4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1987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Panitia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Pembina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Keselamatan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u="none" kern="12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z="2400" u="none" kern="12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(P2K3)</a:t>
            </a:r>
          </a:p>
          <a:p>
            <a:pPr marL="263519" marR="44450" indent="-263519" algn="l" rtl="0">
              <a:lnSpc>
                <a:spcPct val="120000"/>
              </a:lnSpc>
              <a:spcBef>
                <a:spcPts val="600"/>
              </a:spcBef>
              <a:buAutoNum type="arabicPeriod"/>
              <a:tabLst>
                <a:tab pos="4211533" algn="l"/>
              </a:tabLst>
            </a:pP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pengusaha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pengurus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memperkerjakan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100 orang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9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19" marR="44450" indent="-263519" algn="l" rtl="0">
              <a:lnSpc>
                <a:spcPct val="120000"/>
              </a:lnSpc>
              <a:buAutoNum type="arabicPeriod"/>
              <a:tabLst>
                <a:tab pos="4211533" algn="l"/>
              </a:tabLst>
            </a:pP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pengusaha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memperkerjakan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100 orang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proses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instalasi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resiko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terjadinya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peledakan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kebakaran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keracunan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pencemaran</a:t>
            </a:r>
            <a:r>
              <a:rPr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radio </a:t>
            </a:r>
            <a:r>
              <a:rPr sz="1900" u="none" kern="12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aktif</a:t>
            </a:r>
            <a:r>
              <a:rPr lang="en-US" sz="1900" u="none" kern="12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900" u="none" kern="12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960" y="256701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Dasar Hukum Penerapan K3 Di Tempat Kerja</a:t>
            </a:r>
          </a:p>
        </p:txBody>
      </p:sp>
      <p:sp>
        <p:nvSpPr>
          <p:cNvPr id="7" name="object 7"/>
          <p:cNvSpPr/>
          <p:nvPr/>
        </p:nvSpPr>
        <p:spPr>
          <a:xfrm>
            <a:off x="293583" y="1404099"/>
            <a:ext cx="3230880" cy="2157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1511" y="1417322"/>
            <a:ext cx="0" cy="4706620"/>
          </a:xfrm>
          <a:custGeom>
            <a:avLst/>
            <a:gdLst/>
            <a:ahLst/>
            <a:cxnLst/>
            <a:rect l="l" t="t" r="r" b="b"/>
            <a:pathLst>
              <a:path h="4706620">
                <a:moveTo>
                  <a:pt x="0" y="0"/>
                </a:moveTo>
                <a:lnTo>
                  <a:pt x="0" y="4706391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87756" y="1402087"/>
            <a:ext cx="7358073" cy="5003791"/>
          </a:xfrm>
          <a:prstGeom prst="rect">
            <a:avLst/>
          </a:prstGeom>
          <a:solidFill>
            <a:srgbClr val="FF9800"/>
          </a:solidFill>
          <a:effectLst>
            <a:outerShdw blurRad="19050" dist="1905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 fontScale="92500" lnSpcReduction="20000"/>
          </a:bodyPr>
          <a:lstStyle>
            <a:defPPr>
              <a:defRPr lang="id-ID"/>
            </a:defPPr>
            <a:lvl1pPr marL="457200" marR="44450" indent="-457200">
              <a:lnSpc>
                <a:spcPct val="101899"/>
              </a:lnSpc>
              <a:spcBef>
                <a:spcPts val="1175"/>
              </a:spcBef>
              <a:buFont typeface="+mj-lt"/>
              <a:buAutoNum type="arabicPeriod"/>
              <a:tabLst>
                <a:tab pos="355600" algn="l"/>
              </a:tabLst>
              <a:defRPr sz="2400" spc="1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err="1"/>
              <a:t>Mencegah</a:t>
            </a:r>
            <a:r>
              <a:rPr/>
              <a:t> &amp; </a:t>
            </a:r>
            <a:r>
              <a:rPr err="1"/>
              <a:t>mengurangi</a:t>
            </a:r>
            <a:r>
              <a:rPr/>
              <a:t> </a:t>
            </a:r>
            <a:r>
              <a:rPr err="1"/>
              <a:t>kecelakaan</a:t>
            </a:r>
            <a:r>
              <a:rPr/>
              <a:t> </a:t>
            </a:r>
            <a:r>
              <a:rPr err="1"/>
              <a:t>kerja</a:t>
            </a:r>
            <a:r>
              <a:rPr/>
              <a:t>.</a:t>
            </a:r>
          </a:p>
          <a:p>
            <a:r>
              <a:rPr err="1"/>
              <a:t>Mencegah</a:t>
            </a:r>
            <a:r>
              <a:rPr/>
              <a:t>, </a:t>
            </a:r>
            <a:r>
              <a:rPr err="1"/>
              <a:t>mengurangi</a:t>
            </a:r>
            <a:r>
              <a:rPr/>
              <a:t> &amp; </a:t>
            </a:r>
            <a:r>
              <a:rPr err="1"/>
              <a:t>memadamkan</a:t>
            </a:r>
            <a:r>
              <a:rPr/>
              <a:t> </a:t>
            </a:r>
            <a:r>
              <a:rPr err="1"/>
              <a:t>kebakaran</a:t>
            </a:r>
            <a:r>
              <a:rPr/>
              <a:t>.</a:t>
            </a:r>
          </a:p>
          <a:p>
            <a:r>
              <a:rPr err="1"/>
              <a:t>Mencegah</a:t>
            </a:r>
            <a:r>
              <a:rPr/>
              <a:t> &amp; </a:t>
            </a:r>
            <a:r>
              <a:rPr err="1"/>
              <a:t>mengurangi</a:t>
            </a:r>
            <a:r>
              <a:rPr/>
              <a:t> </a:t>
            </a:r>
            <a:r>
              <a:rPr err="1"/>
              <a:t>bahaya</a:t>
            </a:r>
            <a:r>
              <a:rPr/>
              <a:t> </a:t>
            </a:r>
            <a:r>
              <a:rPr err="1"/>
              <a:t>peledakan</a:t>
            </a:r>
            <a:r>
              <a:rPr/>
              <a:t>.</a:t>
            </a:r>
          </a:p>
          <a:p>
            <a:r>
              <a:rPr err="1"/>
              <a:t>Memberi</a:t>
            </a:r>
            <a:r>
              <a:rPr/>
              <a:t> </a:t>
            </a:r>
            <a:r>
              <a:rPr err="1"/>
              <a:t>jalur</a:t>
            </a:r>
            <a:r>
              <a:rPr/>
              <a:t> </a:t>
            </a:r>
            <a:r>
              <a:rPr err="1"/>
              <a:t>evakuasi</a:t>
            </a:r>
            <a:r>
              <a:rPr/>
              <a:t> </a:t>
            </a:r>
            <a:r>
              <a:rPr err="1"/>
              <a:t>keadaan</a:t>
            </a:r>
            <a:r>
              <a:rPr/>
              <a:t> </a:t>
            </a:r>
            <a:r>
              <a:rPr err="1"/>
              <a:t>darurat</a:t>
            </a:r>
            <a:r>
              <a:rPr/>
              <a:t>.</a:t>
            </a:r>
          </a:p>
          <a:p>
            <a:r>
              <a:rPr err="1"/>
              <a:t>Memberi</a:t>
            </a:r>
            <a:r>
              <a:rPr/>
              <a:t> P3K.</a:t>
            </a:r>
          </a:p>
          <a:p>
            <a:r>
              <a:rPr err="1"/>
              <a:t>Memberi</a:t>
            </a:r>
            <a:r>
              <a:rPr/>
              <a:t> APD </a:t>
            </a:r>
            <a:r>
              <a:rPr err="1"/>
              <a:t>pada</a:t>
            </a:r>
            <a:r>
              <a:rPr/>
              <a:t> </a:t>
            </a:r>
            <a:r>
              <a:rPr err="1"/>
              <a:t>tenaga</a:t>
            </a:r>
            <a:r>
              <a:rPr/>
              <a:t> </a:t>
            </a:r>
            <a:r>
              <a:rPr err="1"/>
              <a:t>kerja</a:t>
            </a:r>
            <a:r>
              <a:rPr/>
              <a:t>.</a:t>
            </a:r>
          </a:p>
          <a:p>
            <a:r>
              <a:rPr err="1"/>
              <a:t>Mencegah</a:t>
            </a:r>
            <a:r>
              <a:rPr/>
              <a:t> &amp; </a:t>
            </a:r>
            <a:r>
              <a:rPr err="1"/>
              <a:t>mengendalikan</a:t>
            </a:r>
            <a:r>
              <a:rPr/>
              <a:t> </a:t>
            </a:r>
            <a:r>
              <a:rPr err="1"/>
              <a:t>timbulnya</a:t>
            </a:r>
            <a:r>
              <a:rPr/>
              <a:t> </a:t>
            </a:r>
            <a:r>
              <a:rPr err="1"/>
              <a:t>penyebaran</a:t>
            </a:r>
            <a:r>
              <a:rPr/>
              <a:t> </a:t>
            </a:r>
            <a:r>
              <a:rPr err="1"/>
              <a:t>suhu</a:t>
            </a:r>
            <a:r>
              <a:rPr/>
              <a:t>, </a:t>
            </a:r>
            <a:r>
              <a:rPr err="1"/>
              <a:t>kelembaban</a:t>
            </a:r>
            <a:r>
              <a:rPr/>
              <a:t>, </a:t>
            </a:r>
            <a:r>
              <a:rPr err="1"/>
              <a:t>debu</a:t>
            </a:r>
            <a:r>
              <a:rPr/>
              <a:t>, </a:t>
            </a:r>
            <a:r>
              <a:rPr err="1"/>
              <a:t>kotoran</a:t>
            </a:r>
            <a:r>
              <a:rPr/>
              <a:t>, asap, </a:t>
            </a:r>
            <a:r>
              <a:rPr err="1"/>
              <a:t>uap</a:t>
            </a:r>
            <a:r>
              <a:rPr/>
              <a:t>, gas, </a:t>
            </a:r>
            <a:r>
              <a:rPr err="1"/>
              <a:t>radiasi</a:t>
            </a:r>
            <a:r>
              <a:rPr/>
              <a:t>, </a:t>
            </a:r>
            <a:r>
              <a:rPr err="1"/>
              <a:t>kebisingan</a:t>
            </a:r>
            <a:r>
              <a:rPr/>
              <a:t> &amp; </a:t>
            </a:r>
            <a:r>
              <a:rPr err="1"/>
              <a:t>getaran</a:t>
            </a:r>
            <a:r>
              <a:rPr/>
              <a:t>.</a:t>
            </a:r>
          </a:p>
          <a:p>
            <a:r>
              <a:rPr err="1"/>
              <a:t>Mencegah</a:t>
            </a:r>
            <a:r>
              <a:rPr/>
              <a:t> </a:t>
            </a:r>
            <a:r>
              <a:rPr err="1"/>
              <a:t>dan</a:t>
            </a:r>
            <a:r>
              <a:rPr/>
              <a:t> </a:t>
            </a:r>
            <a:r>
              <a:rPr err="1"/>
              <a:t>mengendalikan</a:t>
            </a:r>
            <a:r>
              <a:rPr/>
              <a:t> </a:t>
            </a:r>
            <a:r>
              <a:rPr err="1"/>
              <a:t>Penyakit</a:t>
            </a:r>
            <a:r>
              <a:rPr/>
              <a:t> </a:t>
            </a:r>
            <a:r>
              <a:rPr err="1"/>
              <a:t>Akibat</a:t>
            </a:r>
            <a:r>
              <a:rPr/>
              <a:t> </a:t>
            </a:r>
            <a:r>
              <a:rPr err="1"/>
              <a:t>Kerja</a:t>
            </a:r>
            <a:r>
              <a:rPr/>
              <a:t> (PAK) </a:t>
            </a:r>
            <a:r>
              <a:rPr err="1"/>
              <a:t>dan</a:t>
            </a:r>
            <a:r>
              <a:rPr/>
              <a:t> </a:t>
            </a:r>
            <a:r>
              <a:rPr err="1"/>
              <a:t>keracunan</a:t>
            </a:r>
            <a:r>
              <a:rPr/>
              <a:t>.</a:t>
            </a:r>
          </a:p>
          <a:p>
            <a:r>
              <a:rPr err="1"/>
              <a:t>Penerangan</a:t>
            </a:r>
            <a:r>
              <a:rPr/>
              <a:t> yang </a:t>
            </a:r>
            <a:r>
              <a:rPr err="1"/>
              <a:t>cukup</a:t>
            </a:r>
            <a:r>
              <a:rPr/>
              <a:t> </a:t>
            </a:r>
            <a:r>
              <a:rPr err="1"/>
              <a:t>dan</a:t>
            </a:r>
            <a:r>
              <a:rPr/>
              <a:t> </a:t>
            </a:r>
            <a:r>
              <a:rPr err="1"/>
              <a:t>sesuai</a:t>
            </a:r>
            <a:r>
              <a:rPr/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Syarat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K3</a:t>
            </a:r>
          </a:p>
        </p:txBody>
      </p:sp>
      <p:sp>
        <p:nvSpPr>
          <p:cNvPr id="9" name="object 9"/>
          <p:cNvSpPr/>
          <p:nvPr/>
        </p:nvSpPr>
        <p:spPr>
          <a:xfrm>
            <a:off x="542545" y="1402080"/>
            <a:ext cx="3084576" cy="1780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2567" y="1283208"/>
            <a:ext cx="0" cy="5318760"/>
          </a:xfrm>
          <a:custGeom>
            <a:avLst/>
            <a:gdLst/>
            <a:ahLst/>
            <a:cxnLst/>
            <a:rect l="l" t="t" r="r" b="b"/>
            <a:pathLst>
              <a:path h="5318759">
                <a:moveTo>
                  <a:pt x="0" y="0"/>
                </a:moveTo>
                <a:lnTo>
                  <a:pt x="0" y="5318759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 txBox="1"/>
          <p:nvPr/>
        </p:nvSpPr>
        <p:spPr>
          <a:xfrm>
            <a:off x="190962" y="5286679"/>
            <a:ext cx="3591609" cy="648997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Undang-Undang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No 1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Tahun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1970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tentang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Keselamatan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pasal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264082" y="1402084"/>
            <a:ext cx="7329805" cy="5003789"/>
          </a:xfrm>
          <a:prstGeom prst="rect">
            <a:avLst/>
          </a:prstGeom>
          <a:solidFill>
            <a:srgbClr val="FF9800"/>
          </a:solidFill>
          <a:effectLst>
            <a:outerShdw blurRad="19050" dist="1905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 fontScale="85000" lnSpcReduction="20000"/>
          </a:bodyPr>
          <a:lstStyle>
            <a:defPPr>
              <a:defRPr lang="id-ID"/>
            </a:defPPr>
            <a:lvl1pPr marL="457200" marR="44450" indent="-457200">
              <a:lnSpc>
                <a:spcPct val="101899"/>
              </a:lnSpc>
              <a:spcBef>
                <a:spcPts val="1175"/>
              </a:spcBef>
              <a:buFont typeface="+mj-lt"/>
              <a:buAutoNum type="arabicPeriod"/>
              <a:tabLst>
                <a:tab pos="355600" algn="l"/>
              </a:tabLst>
              <a:defRPr sz="2400" spc="10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buFont typeface="+mj-lt"/>
              <a:buAutoNum type="arabicPeriod" startAt="10"/>
            </a:pPr>
            <a:r>
              <a:rPr err="1"/>
              <a:t>Suhu</a:t>
            </a:r>
            <a:r>
              <a:rPr/>
              <a:t> </a:t>
            </a:r>
            <a:r>
              <a:rPr err="1"/>
              <a:t>dan</a:t>
            </a:r>
            <a:r>
              <a:rPr/>
              <a:t> </a:t>
            </a:r>
            <a:r>
              <a:rPr err="1"/>
              <a:t>kelembaban</a:t>
            </a:r>
            <a:r>
              <a:rPr/>
              <a:t> </a:t>
            </a:r>
            <a:r>
              <a:rPr err="1"/>
              <a:t>udara</a:t>
            </a:r>
            <a:r>
              <a:rPr/>
              <a:t> yang baik</a:t>
            </a:r>
            <a:r>
              <a:rPr lang="en-US"/>
              <a:t>.</a:t>
            </a:r>
            <a:endParaRPr/>
          </a:p>
          <a:p>
            <a:pPr>
              <a:buFont typeface="+mj-lt"/>
              <a:buAutoNum type="arabicPeriod" startAt="10"/>
            </a:pPr>
            <a:r>
              <a:rPr err="1"/>
              <a:t>Menyediakan</a:t>
            </a:r>
            <a:r>
              <a:rPr/>
              <a:t> </a:t>
            </a:r>
            <a:r>
              <a:rPr err="1"/>
              <a:t>ventilasi</a:t>
            </a:r>
            <a:r>
              <a:rPr/>
              <a:t> yang cukup</a:t>
            </a:r>
            <a:r>
              <a:rPr lang="en-US"/>
              <a:t>.</a:t>
            </a:r>
            <a:endParaRPr/>
          </a:p>
          <a:p>
            <a:pPr>
              <a:buFont typeface="+mj-lt"/>
              <a:buAutoNum type="arabicPeriod" startAt="10"/>
            </a:pPr>
            <a:r>
              <a:rPr err="1"/>
              <a:t>Memelihara</a:t>
            </a:r>
            <a:r>
              <a:rPr/>
              <a:t> </a:t>
            </a:r>
            <a:r>
              <a:rPr err="1"/>
              <a:t>kebersihan</a:t>
            </a:r>
            <a:r>
              <a:rPr/>
              <a:t>, </a:t>
            </a:r>
            <a:r>
              <a:rPr err="1"/>
              <a:t>kesehatan</a:t>
            </a:r>
            <a:r>
              <a:rPr/>
              <a:t> &amp; ketertiban</a:t>
            </a:r>
            <a:r>
              <a:rPr lang="en-US"/>
              <a:t>.</a:t>
            </a:r>
            <a:endParaRPr/>
          </a:p>
          <a:p>
            <a:pPr>
              <a:buFont typeface="+mj-lt"/>
              <a:buAutoNum type="arabicPeriod" startAt="10"/>
            </a:pPr>
            <a:r>
              <a:rPr err="1"/>
              <a:t>Keserasian</a:t>
            </a:r>
            <a:r>
              <a:rPr/>
              <a:t> </a:t>
            </a:r>
            <a:r>
              <a:rPr err="1"/>
              <a:t>tenaga</a:t>
            </a:r>
            <a:r>
              <a:rPr/>
              <a:t> </a:t>
            </a:r>
            <a:r>
              <a:rPr err="1"/>
              <a:t>kerja</a:t>
            </a:r>
            <a:r>
              <a:rPr/>
              <a:t>, </a:t>
            </a:r>
            <a:r>
              <a:rPr err="1"/>
              <a:t>peralatan</a:t>
            </a:r>
            <a:r>
              <a:rPr/>
              <a:t>, </a:t>
            </a:r>
            <a:r>
              <a:rPr err="1"/>
              <a:t>lingkungan</a:t>
            </a:r>
            <a:r>
              <a:rPr/>
              <a:t>, </a:t>
            </a:r>
            <a:r>
              <a:rPr err="1"/>
              <a:t>cara</a:t>
            </a:r>
            <a:r>
              <a:rPr/>
              <a:t> &amp; proses kerja</a:t>
            </a:r>
            <a:r>
              <a:rPr lang="en-US"/>
              <a:t>.</a:t>
            </a:r>
            <a:endParaRPr/>
          </a:p>
          <a:p>
            <a:pPr>
              <a:buFont typeface="+mj-lt"/>
              <a:buAutoNum type="arabicPeriod" startAt="10"/>
            </a:pPr>
            <a:r>
              <a:rPr err="1"/>
              <a:t>Mengamankan</a:t>
            </a:r>
            <a:r>
              <a:rPr/>
              <a:t> &amp; </a:t>
            </a:r>
            <a:r>
              <a:rPr err="1"/>
              <a:t>memperlancar</a:t>
            </a:r>
            <a:r>
              <a:rPr/>
              <a:t> </a:t>
            </a:r>
            <a:r>
              <a:rPr err="1"/>
              <a:t>pengangkutan</a:t>
            </a:r>
            <a:r>
              <a:rPr/>
              <a:t> </a:t>
            </a:r>
            <a:r>
              <a:rPr err="1"/>
              <a:t>manusia</a:t>
            </a:r>
            <a:r>
              <a:rPr/>
              <a:t>, </a:t>
            </a:r>
            <a:r>
              <a:rPr err="1"/>
              <a:t>binatang</a:t>
            </a:r>
            <a:r>
              <a:rPr/>
              <a:t>, </a:t>
            </a:r>
            <a:r>
              <a:rPr err="1"/>
              <a:t>tanaman</a:t>
            </a:r>
            <a:r>
              <a:rPr/>
              <a:t> &amp; barang</a:t>
            </a:r>
            <a:r>
              <a:rPr lang="en-US"/>
              <a:t>.</a:t>
            </a:r>
            <a:endParaRPr/>
          </a:p>
          <a:p>
            <a:pPr>
              <a:buFont typeface="+mj-lt"/>
              <a:buAutoNum type="arabicPeriod" startAt="10"/>
            </a:pPr>
            <a:r>
              <a:rPr err="1"/>
              <a:t>Mengamankan</a:t>
            </a:r>
            <a:r>
              <a:rPr/>
              <a:t>  &amp; </a:t>
            </a:r>
            <a:r>
              <a:rPr err="1"/>
              <a:t>memelihara</a:t>
            </a:r>
            <a:r>
              <a:rPr/>
              <a:t> </a:t>
            </a:r>
            <a:r>
              <a:rPr err="1"/>
              <a:t>segala</a:t>
            </a:r>
            <a:r>
              <a:rPr/>
              <a:t> </a:t>
            </a:r>
            <a:r>
              <a:rPr err="1"/>
              <a:t>jenis</a:t>
            </a:r>
            <a:r>
              <a:rPr/>
              <a:t> </a:t>
            </a:r>
            <a:r>
              <a:rPr err="1"/>
              <a:t>bangunan</a:t>
            </a:r>
            <a:r>
              <a:rPr/>
              <a:t>.</a:t>
            </a:r>
          </a:p>
          <a:p>
            <a:pPr>
              <a:buFont typeface="+mj-lt"/>
              <a:buAutoNum type="arabicPeriod" startAt="10"/>
            </a:pPr>
            <a:r>
              <a:rPr err="1"/>
              <a:t>Mengamankan</a:t>
            </a:r>
            <a:r>
              <a:rPr/>
              <a:t> &amp; </a:t>
            </a:r>
            <a:r>
              <a:rPr err="1"/>
              <a:t>memperlancar</a:t>
            </a:r>
            <a:r>
              <a:rPr/>
              <a:t> </a:t>
            </a:r>
            <a:r>
              <a:rPr err="1"/>
              <a:t>bongkar</a:t>
            </a:r>
            <a:r>
              <a:rPr/>
              <a:t> </a:t>
            </a:r>
            <a:r>
              <a:rPr err="1"/>
              <a:t>muat</a:t>
            </a:r>
            <a:r>
              <a:rPr/>
              <a:t>, </a:t>
            </a:r>
            <a:r>
              <a:rPr err="1"/>
              <a:t>perlakuan</a:t>
            </a:r>
            <a:r>
              <a:rPr/>
              <a:t> &amp;</a:t>
            </a:r>
            <a:r>
              <a:rPr lang="en-US"/>
              <a:t> </a:t>
            </a:r>
            <a:r>
              <a:rPr/>
              <a:t>penyimpanan barang</a:t>
            </a:r>
            <a:r>
              <a:rPr lang="en-US"/>
              <a:t>.</a:t>
            </a:r>
            <a:endParaRPr/>
          </a:p>
          <a:p>
            <a:pPr>
              <a:buFont typeface="+mj-lt"/>
              <a:buAutoNum type="arabicPeriod" startAt="10"/>
            </a:pPr>
            <a:r>
              <a:rPr err="1"/>
              <a:t>Mencegah</a:t>
            </a:r>
            <a:r>
              <a:rPr/>
              <a:t> </a:t>
            </a:r>
            <a:r>
              <a:rPr err="1"/>
              <a:t>tekena</a:t>
            </a:r>
            <a:r>
              <a:rPr/>
              <a:t> </a:t>
            </a:r>
            <a:r>
              <a:rPr err="1"/>
              <a:t>aliran</a:t>
            </a:r>
            <a:r>
              <a:rPr/>
              <a:t> </a:t>
            </a:r>
            <a:r>
              <a:rPr err="1"/>
              <a:t>listrik</a:t>
            </a:r>
            <a:r>
              <a:rPr/>
              <a:t> berbahaya</a:t>
            </a:r>
            <a:r>
              <a:rPr lang="en-US"/>
              <a:t>.</a:t>
            </a:r>
            <a:endParaRPr/>
          </a:p>
          <a:p>
            <a:pPr>
              <a:buFont typeface="+mj-lt"/>
              <a:buAutoNum type="arabicPeriod" startAt="10"/>
            </a:pPr>
            <a:r>
              <a:rPr err="1"/>
              <a:t>Menyesuaikan</a:t>
            </a:r>
            <a:r>
              <a:rPr/>
              <a:t> &amp; </a:t>
            </a:r>
            <a:r>
              <a:rPr err="1"/>
              <a:t>menyempurnakan</a:t>
            </a:r>
            <a:r>
              <a:rPr/>
              <a:t> </a:t>
            </a:r>
            <a:r>
              <a:rPr err="1"/>
              <a:t>keselamatan</a:t>
            </a:r>
            <a:r>
              <a:rPr/>
              <a:t> </a:t>
            </a:r>
            <a:r>
              <a:rPr err="1"/>
              <a:t>pekerjaan</a:t>
            </a:r>
            <a:r>
              <a:rPr/>
              <a:t> yang </a:t>
            </a:r>
            <a:r>
              <a:rPr err="1"/>
              <a:t>resikonya</a:t>
            </a:r>
            <a:r>
              <a:rPr/>
              <a:t> </a:t>
            </a:r>
            <a:r>
              <a:rPr err="1"/>
              <a:t>bertambah</a:t>
            </a:r>
            <a:r>
              <a:rPr/>
              <a:t> tinggi</a:t>
            </a:r>
            <a:r>
              <a:rPr lang="en-US"/>
              <a:t>.</a:t>
            </a:r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960" y="241313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Syarat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K3 (</a:t>
            </a:r>
            <a:r>
              <a:rPr lang="en-US" kern="1200" spc="11" err="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Selesai</a:t>
            </a:r>
            <a:r>
              <a:rPr lang="en-US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object 9"/>
          <p:cNvSpPr/>
          <p:nvPr/>
        </p:nvSpPr>
        <p:spPr>
          <a:xfrm>
            <a:off x="542545" y="1402085"/>
            <a:ext cx="3084576" cy="2090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2567" y="1283208"/>
            <a:ext cx="0" cy="5318760"/>
          </a:xfrm>
          <a:custGeom>
            <a:avLst/>
            <a:gdLst/>
            <a:ahLst/>
            <a:cxnLst/>
            <a:rect l="l" t="t" r="r" b="b"/>
            <a:pathLst>
              <a:path h="5318759">
                <a:moveTo>
                  <a:pt x="0" y="0"/>
                </a:moveTo>
                <a:lnTo>
                  <a:pt x="0" y="5318759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 txBox="1"/>
          <p:nvPr/>
        </p:nvSpPr>
        <p:spPr>
          <a:xfrm>
            <a:off x="190962" y="5286679"/>
            <a:ext cx="3591609" cy="648997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12000"/>
              </a:srgb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Undang-Undang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No 1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Tahun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1970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tentang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Keselamatan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pasal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5632" y="5346605"/>
            <a:ext cx="8002905" cy="1059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1" algn="ctr"/>
            <a:r>
              <a:rPr sz="3400" b="1" spc="-4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</a:t>
            </a:r>
            <a:r>
              <a:rPr sz="3400" b="1" spc="-32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sz="3400" b="1" spc="204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AMA</a:t>
            </a:r>
            <a:r>
              <a:rPr sz="3400" b="1" spc="16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</a:t>
            </a:r>
            <a:r>
              <a:rPr sz="3400" b="1" spc="24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</a:t>
            </a:r>
            <a:endParaRPr sz="3400">
              <a:solidFill>
                <a:srgbClr val="007E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spcBef>
                <a:spcPts val="65"/>
              </a:spcBef>
            </a:pPr>
            <a:r>
              <a:rPr sz="3400" b="1" spc="371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</a:t>
            </a:r>
            <a:r>
              <a:rPr sz="3400" b="1" spc="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sz="3400" b="1" spc="31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sz="3400" b="1" spc="10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</a:t>
            </a:r>
            <a:r>
              <a:rPr sz="3400" b="1" spc="120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sz="3400" b="1" spc="-29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  <a:r>
              <a:rPr sz="3400" b="1" spc="9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sz="3400" b="1" spc="-331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sz="3400" b="1" spc="240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</a:t>
            </a:r>
            <a:r>
              <a:rPr sz="3400" b="1" spc="22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3400" b="1" spc="-26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</a:t>
            </a:r>
            <a:r>
              <a:rPr sz="3400" b="1" spc="18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3400" b="1" spc="37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</a:t>
            </a:r>
            <a:r>
              <a:rPr sz="3400" b="1" spc="-1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sz="3400" b="1" spc="40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sz="3400" b="1" spc="-1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sz="3400" b="1" spc="4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sz="3400" b="1" spc="100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sz="3400" b="1" spc="-32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sz="3400" b="1" spc="240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</a:t>
            </a:r>
            <a:r>
              <a:rPr sz="3400" b="1" spc="15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3400" b="1" spc="37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</a:t>
            </a:r>
            <a:r>
              <a:rPr sz="3400" b="1" spc="-1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sz="3400" b="1" spc="80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  <a:r>
              <a:rPr sz="3400" b="1" spc="27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</a:t>
            </a:r>
            <a:r>
              <a:rPr sz="3400" b="1" spc="345">
                <a:solidFill>
                  <a:srgbClr val="007E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endParaRPr sz="3400">
              <a:solidFill>
                <a:srgbClr val="007E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99791" y="1527049"/>
            <a:ext cx="5882640" cy="4344512"/>
          </a:xfrm>
          <a:prstGeom prst="rect">
            <a:avLst/>
          </a:prstGeom>
          <a:solidFill>
            <a:srgbClr val="FF9800"/>
          </a:solidFill>
          <a:effectLst>
            <a:outerShdw blurRad="19050" dist="1905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360000" tIns="360000" rIns="360000" bIns="360000" rtlCol="0">
            <a:normAutofit/>
          </a:bodyPr>
          <a:lstStyle/>
          <a:p>
            <a:pPr marL="360354" marR="44450" indent="-360354">
              <a:lnSpc>
                <a:spcPct val="101899"/>
              </a:lnSpc>
              <a:spcBef>
                <a:spcPts val="1175"/>
              </a:spcBef>
              <a:buAutoNum type="arabicPeriod"/>
              <a:tabLst>
                <a:tab pos="355591" algn="l"/>
              </a:tabLst>
            </a:pP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Melindungi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menjamin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keselamatan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orang lain di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4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54" marR="44450" indent="-360354">
              <a:lnSpc>
                <a:spcPct val="101899"/>
              </a:lnSpc>
              <a:spcBef>
                <a:spcPts val="2400"/>
              </a:spcBef>
              <a:buAutoNum type="arabicPeriod"/>
              <a:tabLst>
                <a:tab pos="355591" algn="l"/>
              </a:tabLst>
            </a:pP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Menjamin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aman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efisien</a:t>
            </a:r>
            <a:r>
              <a:rPr lang="en-US"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4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54" marR="44450" indent="-360354">
              <a:lnSpc>
                <a:spcPct val="101899"/>
              </a:lnSpc>
              <a:spcBef>
                <a:spcPts val="2400"/>
              </a:spcBef>
              <a:buAutoNum type="arabicPeriod"/>
              <a:tabLst>
                <a:tab pos="355591" algn="l"/>
              </a:tabLst>
            </a:pP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kesejahteraan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produktivitas</a:t>
            </a:r>
            <a:r>
              <a:rPr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Nasional</a:t>
            </a:r>
            <a:r>
              <a:rPr lang="en-US"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400"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960" y="256701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Tujuan K3</a:t>
            </a:r>
          </a:p>
        </p:txBody>
      </p:sp>
      <p:sp>
        <p:nvSpPr>
          <p:cNvPr id="9" name="object 9"/>
          <p:cNvSpPr/>
          <p:nvPr/>
        </p:nvSpPr>
        <p:spPr>
          <a:xfrm>
            <a:off x="5538215" y="1527051"/>
            <a:ext cx="0" cy="4706620"/>
          </a:xfrm>
          <a:custGeom>
            <a:avLst/>
            <a:gdLst/>
            <a:ahLst/>
            <a:cxnLst/>
            <a:rect l="l" t="t" r="r" b="b"/>
            <a:pathLst>
              <a:path h="4706620">
                <a:moveTo>
                  <a:pt x="0" y="0"/>
                </a:moveTo>
                <a:lnTo>
                  <a:pt x="0" y="4706391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1328578" y="4726609"/>
            <a:ext cx="4209637" cy="68697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12000"/>
              </a:scheme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Berdasarkan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Undang-Undang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 No 1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Tahun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1970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tentang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Keselamatan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89" y="1527051"/>
            <a:ext cx="4029947" cy="22668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823" y="1270893"/>
            <a:ext cx="7063740" cy="366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endParaRPr sz="2400" spc="11">
              <a:solidFill>
                <a:srgbClr val="3D5AFE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450"/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Kejadian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cedera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(PAK)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kefatalan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kematian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ermasuk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insiden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ialah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darurat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Kecelakaan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endParaRPr sz="2400" spc="11">
              <a:solidFill>
                <a:srgbClr val="3D5AFE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450"/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Insiden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menyebabkan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cedera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(PAK)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kefatalan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kematian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450">
              <a:spcBef>
                <a:spcPts val="2400"/>
              </a:spcBef>
            </a:pP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Nearmiss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hampir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spc="11" err="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celaka</a:t>
            </a:r>
            <a:r>
              <a:rPr sz="2400" spc="11">
                <a:solidFill>
                  <a:srgbClr val="3D5AF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R="44450"/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Insiden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menyebabkan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cedera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(PAK)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kefatalan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spc="11" err="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kematian</a:t>
            </a:r>
            <a:r>
              <a:rPr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pc="11">
              <a:solidFill>
                <a:srgbClr val="262626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960" y="256701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Insiden K3</a:t>
            </a:r>
          </a:p>
        </p:txBody>
      </p:sp>
      <p:sp>
        <p:nvSpPr>
          <p:cNvPr id="6" name="object 6"/>
          <p:cNvSpPr/>
          <p:nvPr/>
        </p:nvSpPr>
        <p:spPr>
          <a:xfrm>
            <a:off x="658369" y="1255779"/>
            <a:ext cx="2962656" cy="1975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6527" y="3816097"/>
            <a:ext cx="2444496" cy="2054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0376" y="1264923"/>
            <a:ext cx="0" cy="5166995"/>
          </a:xfrm>
          <a:custGeom>
            <a:avLst/>
            <a:gdLst/>
            <a:ahLst/>
            <a:cxnLst/>
            <a:rect l="l" t="t" r="r" b="b"/>
            <a:pathLst>
              <a:path h="5166995">
                <a:moveTo>
                  <a:pt x="0" y="0"/>
                </a:moveTo>
                <a:lnTo>
                  <a:pt x="0" y="5166982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 txBox="1"/>
          <p:nvPr/>
        </p:nvSpPr>
        <p:spPr>
          <a:xfrm>
            <a:off x="1381025" y="5945996"/>
            <a:ext cx="2389911" cy="433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Nearmiss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hampir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celaka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15" name="object 9"/>
          <p:cNvSpPr txBox="1"/>
          <p:nvPr/>
        </p:nvSpPr>
        <p:spPr>
          <a:xfrm>
            <a:off x="1381025" y="3307006"/>
            <a:ext cx="2389911" cy="433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12000"/>
              </a:scheme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Kecelakaan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90960" y="256701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Piramida Kecelakaan Kerja</a:t>
            </a:r>
          </a:p>
        </p:txBody>
      </p:sp>
      <p:sp>
        <p:nvSpPr>
          <p:cNvPr id="2" name="object 2"/>
          <p:cNvSpPr/>
          <p:nvPr/>
        </p:nvSpPr>
        <p:spPr>
          <a:xfrm>
            <a:off x="4709159" y="1447802"/>
            <a:ext cx="1402080" cy="1183005"/>
          </a:xfrm>
          <a:custGeom>
            <a:avLst/>
            <a:gdLst/>
            <a:ahLst/>
            <a:cxnLst/>
            <a:rect l="l" t="t" r="r" b="b"/>
            <a:pathLst>
              <a:path w="1402079" h="1183005">
                <a:moveTo>
                  <a:pt x="703961" y="0"/>
                </a:moveTo>
                <a:lnTo>
                  <a:pt x="698118" y="0"/>
                </a:lnTo>
                <a:lnTo>
                  <a:pt x="0" y="1182624"/>
                </a:lnTo>
                <a:lnTo>
                  <a:pt x="1402080" y="1182624"/>
                </a:lnTo>
                <a:lnTo>
                  <a:pt x="703961" y="0"/>
                </a:lnTo>
                <a:close/>
              </a:path>
            </a:pathLst>
          </a:custGeom>
          <a:solidFill>
            <a:srgbClr val="F443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14221" y="2630426"/>
            <a:ext cx="2792095" cy="1183005"/>
          </a:xfrm>
          <a:custGeom>
            <a:avLst/>
            <a:gdLst/>
            <a:ahLst/>
            <a:cxnLst/>
            <a:rect l="l" t="t" r="r" b="b"/>
            <a:pathLst>
              <a:path w="2792095" h="1183004">
                <a:moveTo>
                  <a:pt x="2093849" y="0"/>
                </a:moveTo>
                <a:lnTo>
                  <a:pt x="698119" y="0"/>
                </a:lnTo>
                <a:lnTo>
                  <a:pt x="0" y="1182624"/>
                </a:lnTo>
                <a:lnTo>
                  <a:pt x="2791967" y="1182624"/>
                </a:lnTo>
                <a:lnTo>
                  <a:pt x="2093849" y="0"/>
                </a:lnTo>
                <a:close/>
              </a:path>
            </a:pathLst>
          </a:custGeom>
          <a:solidFill>
            <a:srgbClr val="FFE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3183" y="3813050"/>
            <a:ext cx="4194175" cy="1183005"/>
          </a:xfrm>
          <a:custGeom>
            <a:avLst/>
            <a:gdLst/>
            <a:ahLst/>
            <a:cxnLst/>
            <a:rect l="l" t="t" r="r" b="b"/>
            <a:pathLst>
              <a:path w="4194175" h="1183004">
                <a:moveTo>
                  <a:pt x="3495929" y="0"/>
                </a:moveTo>
                <a:lnTo>
                  <a:pt x="698119" y="0"/>
                </a:lnTo>
                <a:lnTo>
                  <a:pt x="0" y="1182624"/>
                </a:lnTo>
                <a:lnTo>
                  <a:pt x="4194048" y="1182624"/>
                </a:lnTo>
                <a:lnTo>
                  <a:pt x="3495929" y="0"/>
                </a:lnTo>
                <a:close/>
              </a:path>
            </a:pathLst>
          </a:custGeom>
          <a:solidFill>
            <a:srgbClr val="00C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8237" y="4995674"/>
            <a:ext cx="5584191" cy="1183005"/>
          </a:xfrm>
          <a:custGeom>
            <a:avLst/>
            <a:gdLst/>
            <a:ahLst/>
            <a:cxnLst/>
            <a:rect l="l" t="t" r="r" b="b"/>
            <a:pathLst>
              <a:path w="5584190" h="1183004">
                <a:moveTo>
                  <a:pt x="4885817" y="0"/>
                </a:moveTo>
                <a:lnTo>
                  <a:pt x="698118" y="0"/>
                </a:lnTo>
                <a:lnTo>
                  <a:pt x="0" y="1182624"/>
                </a:lnTo>
                <a:lnTo>
                  <a:pt x="5583936" y="1182624"/>
                </a:lnTo>
                <a:lnTo>
                  <a:pt x="4885817" y="0"/>
                </a:lnTo>
                <a:close/>
              </a:path>
            </a:pathLst>
          </a:custGeom>
          <a:solidFill>
            <a:srgbClr val="296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1"/>
          <p:cNvSpPr txBox="1"/>
          <p:nvPr/>
        </p:nvSpPr>
        <p:spPr>
          <a:xfrm>
            <a:off x="2667000" y="1907475"/>
            <a:ext cx="2209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/>
            <a:r>
              <a:rPr lang="id-ID"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Setiap Terjadi</a:t>
            </a:r>
          </a:p>
        </p:txBody>
      </p:sp>
      <p:sp>
        <p:nvSpPr>
          <p:cNvPr id="38" name="object 11"/>
          <p:cNvSpPr txBox="1"/>
          <p:nvPr/>
        </p:nvSpPr>
        <p:spPr>
          <a:xfrm>
            <a:off x="4991099" y="1831851"/>
            <a:ext cx="838200" cy="796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 algn="ctr">
              <a:lnSpc>
                <a:spcPct val="115000"/>
              </a:lnSpc>
            </a:pPr>
            <a:r>
              <a:rPr lang="id-ID" sz="4500" ker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</a:t>
            </a:r>
          </a:p>
        </p:txBody>
      </p:sp>
      <p:sp>
        <p:nvSpPr>
          <p:cNvPr id="39" name="object 11"/>
          <p:cNvSpPr txBox="1"/>
          <p:nvPr/>
        </p:nvSpPr>
        <p:spPr>
          <a:xfrm>
            <a:off x="4991099" y="2851155"/>
            <a:ext cx="838200" cy="796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 algn="ctr">
              <a:lnSpc>
                <a:spcPct val="115000"/>
              </a:lnSpc>
            </a:pPr>
            <a:r>
              <a:rPr lang="id-ID" sz="4500" ker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10</a:t>
            </a:r>
          </a:p>
        </p:txBody>
      </p:sp>
      <p:sp>
        <p:nvSpPr>
          <p:cNvPr id="40" name="object 11"/>
          <p:cNvSpPr txBox="1"/>
          <p:nvPr/>
        </p:nvSpPr>
        <p:spPr>
          <a:xfrm>
            <a:off x="4991099" y="4033779"/>
            <a:ext cx="838200" cy="796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 algn="ctr">
              <a:lnSpc>
                <a:spcPct val="115000"/>
              </a:lnSpc>
            </a:pPr>
            <a:r>
              <a:rPr lang="id-ID" sz="4500" ker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30</a:t>
            </a:r>
          </a:p>
        </p:txBody>
      </p:sp>
      <p:sp>
        <p:nvSpPr>
          <p:cNvPr id="41" name="object 11"/>
          <p:cNvSpPr txBox="1"/>
          <p:nvPr/>
        </p:nvSpPr>
        <p:spPr>
          <a:xfrm>
            <a:off x="4819780" y="5216401"/>
            <a:ext cx="1181101" cy="796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 algn="ctr">
              <a:lnSpc>
                <a:spcPct val="115000"/>
              </a:lnSpc>
            </a:pPr>
            <a:r>
              <a:rPr lang="id-ID" sz="4500" ker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600</a:t>
            </a:r>
          </a:p>
        </p:txBody>
      </p:sp>
      <p:sp>
        <p:nvSpPr>
          <p:cNvPr id="42" name="object 11"/>
          <p:cNvSpPr txBox="1"/>
          <p:nvPr/>
        </p:nvSpPr>
        <p:spPr>
          <a:xfrm>
            <a:off x="5943600" y="1907475"/>
            <a:ext cx="4038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/>
            <a:r>
              <a:rPr lang="id-ID"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Kecelakaan Fatal/Kematian</a:t>
            </a:r>
          </a:p>
        </p:txBody>
      </p:sp>
      <p:sp>
        <p:nvSpPr>
          <p:cNvPr id="43" name="object 11"/>
          <p:cNvSpPr txBox="1"/>
          <p:nvPr/>
        </p:nvSpPr>
        <p:spPr>
          <a:xfrm>
            <a:off x="1066800" y="3037264"/>
            <a:ext cx="3200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/>
            <a:r>
              <a:rPr lang="id-ID"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 dalamnya terdapat</a:t>
            </a:r>
          </a:p>
        </p:txBody>
      </p:sp>
      <p:sp>
        <p:nvSpPr>
          <p:cNvPr id="44" name="object 11"/>
          <p:cNvSpPr txBox="1"/>
          <p:nvPr/>
        </p:nvSpPr>
        <p:spPr>
          <a:xfrm>
            <a:off x="6629400" y="3037264"/>
            <a:ext cx="5257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/>
            <a:r>
              <a:rPr lang="id-ID"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Kecelakaan Ringan Sebelumnya</a:t>
            </a:r>
          </a:p>
        </p:txBody>
      </p:sp>
      <p:sp>
        <p:nvSpPr>
          <p:cNvPr id="45" name="object 11"/>
          <p:cNvSpPr txBox="1"/>
          <p:nvPr/>
        </p:nvSpPr>
        <p:spPr>
          <a:xfrm>
            <a:off x="1028703" y="4035217"/>
            <a:ext cx="27051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/>
            <a:r>
              <a:rPr lang="id-ID"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Yang di dalamnya terdapat</a:t>
            </a:r>
          </a:p>
        </p:txBody>
      </p:sp>
      <p:sp>
        <p:nvSpPr>
          <p:cNvPr id="46" name="object 11"/>
          <p:cNvSpPr txBox="1"/>
          <p:nvPr/>
        </p:nvSpPr>
        <p:spPr>
          <a:xfrm>
            <a:off x="7467600" y="3840760"/>
            <a:ext cx="44196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/>
            <a:r>
              <a:rPr lang="id-ID"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Insiden yang menimbulkan kerusakan alat/bahan sebelumnya</a:t>
            </a:r>
          </a:p>
        </p:txBody>
      </p:sp>
      <p:sp>
        <p:nvSpPr>
          <p:cNvPr id="50" name="object 11"/>
          <p:cNvSpPr txBox="1"/>
          <p:nvPr/>
        </p:nvSpPr>
        <p:spPr>
          <a:xfrm>
            <a:off x="8077200" y="5217842"/>
            <a:ext cx="3810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/>
            <a:r>
              <a:rPr lang="id-ID"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Nearmiss (hampir celaka) Sebelumnya</a:t>
            </a:r>
          </a:p>
        </p:txBody>
      </p:sp>
      <p:sp>
        <p:nvSpPr>
          <p:cNvPr id="52" name="object 11"/>
          <p:cNvSpPr txBox="1"/>
          <p:nvPr/>
        </p:nvSpPr>
        <p:spPr>
          <a:xfrm>
            <a:off x="439889" y="5257800"/>
            <a:ext cx="27051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/>
            <a:r>
              <a:rPr lang="id-ID" sz="2400" spc="11">
                <a:solidFill>
                  <a:srgbClr val="26262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Yang di dalamnya terdapat</a:t>
            </a:r>
          </a:p>
        </p:txBody>
      </p:sp>
    </p:spTree>
    <p:extLst>
      <p:ext uri="{BB962C8B-B14F-4D97-AF65-F5344CB8AC3E}">
        <p14:creationId xmlns:p14="http://schemas.microsoft.com/office/powerpoint/2010/main" val="1425431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1251" y="1584962"/>
            <a:ext cx="2273935" cy="908685"/>
          </a:xfrm>
          <a:custGeom>
            <a:avLst/>
            <a:gdLst/>
            <a:ahLst/>
            <a:cxnLst/>
            <a:rect l="l" t="t" r="r" b="b"/>
            <a:pathLst>
              <a:path w="2273935" h="908685">
                <a:moveTo>
                  <a:pt x="1819656" y="0"/>
                </a:moveTo>
                <a:lnTo>
                  <a:pt x="0" y="0"/>
                </a:lnTo>
                <a:lnTo>
                  <a:pt x="454152" y="454151"/>
                </a:lnTo>
                <a:lnTo>
                  <a:pt x="0" y="908303"/>
                </a:lnTo>
                <a:lnTo>
                  <a:pt x="1819656" y="908303"/>
                </a:lnTo>
                <a:lnTo>
                  <a:pt x="2273808" y="454151"/>
                </a:lnTo>
                <a:lnTo>
                  <a:pt x="1819656" y="0"/>
                </a:lnTo>
                <a:close/>
              </a:path>
            </a:pathLst>
          </a:custGeom>
          <a:solidFill>
            <a:srgbClr val="296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35434" y="1777287"/>
            <a:ext cx="923925" cy="49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>
              <a:lnSpc>
                <a:spcPct val="115000"/>
              </a:lnSpc>
            </a:pPr>
            <a:r>
              <a:rPr lang="id-ID" sz="1400" spc="2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Penyebab Dasar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9157" y="2609854"/>
            <a:ext cx="1837843" cy="1862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19" marR="5080" indent="-263519">
              <a:lnSpc>
                <a:spcPct val="115000"/>
              </a:lnSpc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Kurangnya Prosedur/Aturan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19" marR="5080" indent="-263519">
              <a:lnSpc>
                <a:spcPct val="115000"/>
              </a:lnSpc>
              <a:spcBef>
                <a:spcPts val="375"/>
              </a:spcBef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Kurangnya Sarana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19" marR="5080" indent="-263519">
              <a:lnSpc>
                <a:spcPct val="115000"/>
              </a:lnSpc>
              <a:spcBef>
                <a:spcPts val="285"/>
              </a:spcBef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Kurangnya Kesadaran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19" marR="5080" indent="-263519">
              <a:lnSpc>
                <a:spcPct val="115000"/>
              </a:lnSpc>
              <a:spcBef>
                <a:spcPts val="335"/>
              </a:spcBef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Kurangnya Kepatuhan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1703" y="1584964"/>
            <a:ext cx="2273935" cy="908685"/>
          </a:xfrm>
          <a:custGeom>
            <a:avLst/>
            <a:gdLst/>
            <a:ahLst/>
            <a:cxnLst/>
            <a:rect l="l" t="t" r="r" b="b"/>
            <a:pathLst>
              <a:path w="2273935" h="908685">
                <a:moveTo>
                  <a:pt x="1819656" y="0"/>
                </a:moveTo>
                <a:lnTo>
                  <a:pt x="0" y="0"/>
                </a:lnTo>
                <a:lnTo>
                  <a:pt x="454152" y="454151"/>
                </a:lnTo>
                <a:lnTo>
                  <a:pt x="0" y="908303"/>
                </a:lnTo>
                <a:lnTo>
                  <a:pt x="1819656" y="908303"/>
                </a:lnTo>
                <a:lnTo>
                  <a:pt x="2273808" y="454151"/>
                </a:lnTo>
                <a:lnTo>
                  <a:pt x="1819656" y="0"/>
                </a:lnTo>
                <a:close/>
              </a:path>
            </a:pathLst>
          </a:custGeom>
          <a:solidFill>
            <a:srgbClr val="00C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01703" y="1584964"/>
            <a:ext cx="2273935" cy="908685"/>
          </a:xfrm>
          <a:custGeom>
            <a:avLst/>
            <a:gdLst/>
            <a:ahLst/>
            <a:cxnLst/>
            <a:rect l="l" t="t" r="r" b="b"/>
            <a:pathLst>
              <a:path w="2273935" h="908685">
                <a:moveTo>
                  <a:pt x="0" y="0"/>
                </a:moveTo>
                <a:lnTo>
                  <a:pt x="1819656" y="0"/>
                </a:lnTo>
                <a:lnTo>
                  <a:pt x="2273808" y="454151"/>
                </a:lnTo>
                <a:lnTo>
                  <a:pt x="1819656" y="908303"/>
                </a:lnTo>
                <a:lnTo>
                  <a:pt x="0" y="908303"/>
                </a:lnTo>
                <a:lnTo>
                  <a:pt x="454152" y="4541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94868" y="1648001"/>
            <a:ext cx="926465" cy="7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>
              <a:lnSpc>
                <a:spcPct val="115000"/>
              </a:lnSpc>
            </a:pPr>
            <a:r>
              <a:rPr lang="id-ID" sz="1400" spc="2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Penyebab Tidak Langsung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88750" y="2609851"/>
            <a:ext cx="1835657" cy="546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19" marR="5080" indent="-263519">
              <a:lnSpc>
                <a:spcPct val="115000"/>
              </a:lnSpc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Faktor Pekerjaan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19" marR="5080" indent="-263519">
              <a:lnSpc>
                <a:spcPct val="115000"/>
              </a:lnSpc>
              <a:spcBef>
                <a:spcPts val="375"/>
              </a:spcBef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Faktor Pribadi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6050" y="1584964"/>
            <a:ext cx="2280285" cy="908685"/>
          </a:xfrm>
          <a:custGeom>
            <a:avLst/>
            <a:gdLst/>
            <a:ahLst/>
            <a:cxnLst/>
            <a:rect l="l" t="t" r="r" b="b"/>
            <a:pathLst>
              <a:path w="2280284" h="908685">
                <a:moveTo>
                  <a:pt x="1825752" y="0"/>
                </a:moveTo>
                <a:lnTo>
                  <a:pt x="0" y="0"/>
                </a:lnTo>
                <a:lnTo>
                  <a:pt x="454151" y="454151"/>
                </a:lnTo>
                <a:lnTo>
                  <a:pt x="0" y="908303"/>
                </a:lnTo>
                <a:lnTo>
                  <a:pt x="1825752" y="908303"/>
                </a:lnTo>
                <a:lnTo>
                  <a:pt x="2279904" y="454151"/>
                </a:lnTo>
                <a:lnTo>
                  <a:pt x="1825752" y="0"/>
                </a:lnTo>
                <a:close/>
              </a:path>
            </a:pathLst>
          </a:custGeom>
          <a:solidFill>
            <a:srgbClr val="FFE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6050" y="1584964"/>
            <a:ext cx="2280285" cy="908685"/>
          </a:xfrm>
          <a:custGeom>
            <a:avLst/>
            <a:gdLst/>
            <a:ahLst/>
            <a:cxnLst/>
            <a:rect l="l" t="t" r="r" b="b"/>
            <a:pathLst>
              <a:path w="2280284" h="908685">
                <a:moveTo>
                  <a:pt x="0" y="0"/>
                </a:moveTo>
                <a:lnTo>
                  <a:pt x="1825752" y="0"/>
                </a:lnTo>
                <a:lnTo>
                  <a:pt x="2279904" y="454151"/>
                </a:lnTo>
                <a:lnTo>
                  <a:pt x="1825752" y="908303"/>
                </a:lnTo>
                <a:lnTo>
                  <a:pt x="0" y="908303"/>
                </a:lnTo>
                <a:lnTo>
                  <a:pt x="454151" y="4541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54805" y="1777287"/>
            <a:ext cx="923925" cy="49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>
              <a:lnSpc>
                <a:spcPct val="115000"/>
              </a:lnSpc>
            </a:pPr>
            <a:r>
              <a:rPr lang="id-ID" sz="1400" spc="20">
                <a:solidFill>
                  <a:schemeClr val="tx1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Penyebab Langsung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48557" y="2609853"/>
            <a:ext cx="1833245" cy="1042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19" marR="5080" indent="-263519">
              <a:lnSpc>
                <a:spcPct val="115000"/>
              </a:lnSpc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Tindakan Tidak Aman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19" marR="5080" indent="-263519">
              <a:lnSpc>
                <a:spcPct val="115000"/>
              </a:lnSpc>
              <a:spcBef>
                <a:spcPts val="375"/>
              </a:spcBef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Kondisi Tidak Aman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16503" y="1584964"/>
            <a:ext cx="2273935" cy="908685"/>
          </a:xfrm>
          <a:custGeom>
            <a:avLst/>
            <a:gdLst/>
            <a:ahLst/>
            <a:cxnLst/>
            <a:rect l="l" t="t" r="r" b="b"/>
            <a:pathLst>
              <a:path w="2273934" h="908685">
                <a:moveTo>
                  <a:pt x="1819655" y="0"/>
                </a:moveTo>
                <a:lnTo>
                  <a:pt x="0" y="0"/>
                </a:lnTo>
                <a:lnTo>
                  <a:pt x="454151" y="454151"/>
                </a:lnTo>
                <a:lnTo>
                  <a:pt x="0" y="908303"/>
                </a:lnTo>
                <a:lnTo>
                  <a:pt x="1819655" y="908303"/>
                </a:lnTo>
                <a:lnTo>
                  <a:pt x="2273807" y="454151"/>
                </a:lnTo>
                <a:lnTo>
                  <a:pt x="1819655" y="0"/>
                </a:lnTo>
                <a:close/>
              </a:path>
            </a:pathLst>
          </a:custGeom>
          <a:solidFill>
            <a:srgbClr val="D40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16503" y="1584964"/>
            <a:ext cx="2273935" cy="908685"/>
          </a:xfrm>
          <a:custGeom>
            <a:avLst/>
            <a:gdLst/>
            <a:ahLst/>
            <a:cxnLst/>
            <a:rect l="l" t="t" r="r" b="b"/>
            <a:pathLst>
              <a:path w="2273934" h="908685">
                <a:moveTo>
                  <a:pt x="0" y="0"/>
                </a:moveTo>
                <a:lnTo>
                  <a:pt x="1819655" y="0"/>
                </a:lnTo>
                <a:lnTo>
                  <a:pt x="2273807" y="454151"/>
                </a:lnTo>
                <a:lnTo>
                  <a:pt x="1819655" y="908303"/>
                </a:lnTo>
                <a:lnTo>
                  <a:pt x="0" y="908303"/>
                </a:lnTo>
                <a:lnTo>
                  <a:pt x="454151" y="454151"/>
                </a:lnTo>
                <a:lnTo>
                  <a:pt x="0" y="0"/>
                </a:lnTo>
                <a:close/>
              </a:path>
            </a:pathLst>
          </a:custGeom>
          <a:solidFill>
            <a:srgbClr val="F44336"/>
          </a:solidFill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20005" y="1777287"/>
            <a:ext cx="1179831" cy="49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>
              <a:lnSpc>
                <a:spcPct val="115000"/>
              </a:lnSpc>
            </a:pPr>
            <a:r>
              <a:rPr lang="id-ID" sz="1400" spc="2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Kecelakaan Kerja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08118" y="2609852"/>
            <a:ext cx="1821180" cy="794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19" marR="5080" indent="-263519">
              <a:lnSpc>
                <a:spcPct val="115000"/>
              </a:lnSpc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Kontak Dengan Bahaya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19" marR="5080" indent="-263519">
              <a:lnSpc>
                <a:spcPct val="115000"/>
              </a:lnSpc>
              <a:spcBef>
                <a:spcPts val="375"/>
              </a:spcBef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Kegagalan Fungsi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76949" y="1584964"/>
            <a:ext cx="2273935" cy="908685"/>
          </a:xfrm>
          <a:custGeom>
            <a:avLst/>
            <a:gdLst/>
            <a:ahLst/>
            <a:cxnLst/>
            <a:rect l="l" t="t" r="r" b="b"/>
            <a:pathLst>
              <a:path w="2273934" h="908685">
                <a:moveTo>
                  <a:pt x="1819655" y="0"/>
                </a:moveTo>
                <a:lnTo>
                  <a:pt x="0" y="0"/>
                </a:lnTo>
                <a:lnTo>
                  <a:pt x="454151" y="454151"/>
                </a:lnTo>
                <a:lnTo>
                  <a:pt x="0" y="908303"/>
                </a:lnTo>
                <a:lnTo>
                  <a:pt x="1819655" y="908303"/>
                </a:lnTo>
                <a:lnTo>
                  <a:pt x="2273807" y="454151"/>
                </a:lnTo>
                <a:lnTo>
                  <a:pt x="1819655" y="0"/>
                </a:lnTo>
                <a:close/>
              </a:path>
            </a:pathLst>
          </a:custGeom>
          <a:solidFill>
            <a:srgbClr val="9C27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76949" y="1584964"/>
            <a:ext cx="2273935" cy="908685"/>
          </a:xfrm>
          <a:custGeom>
            <a:avLst/>
            <a:gdLst/>
            <a:ahLst/>
            <a:cxnLst/>
            <a:rect l="l" t="t" r="r" b="b"/>
            <a:pathLst>
              <a:path w="2273934" h="908685">
                <a:moveTo>
                  <a:pt x="0" y="0"/>
                </a:moveTo>
                <a:lnTo>
                  <a:pt x="1819655" y="0"/>
                </a:lnTo>
                <a:lnTo>
                  <a:pt x="2273807" y="454151"/>
                </a:lnTo>
                <a:lnTo>
                  <a:pt x="1819655" y="908303"/>
                </a:lnTo>
                <a:lnTo>
                  <a:pt x="0" y="908303"/>
                </a:lnTo>
                <a:lnTo>
                  <a:pt x="454151" y="4541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822946" y="1911223"/>
            <a:ext cx="833755" cy="230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189226">
              <a:lnSpc>
                <a:spcPct val="115000"/>
              </a:lnSpc>
            </a:pPr>
            <a:r>
              <a:rPr lang="id-ID" sz="1400" spc="2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Kerugian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067932" y="2605077"/>
            <a:ext cx="1796415" cy="3101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19" marR="5080" indent="-263519">
              <a:lnSpc>
                <a:spcPct val="115000"/>
              </a:lnSpc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Manusia (Cedera, Keracunan, Cacat, Kematian, PAK)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19" marR="5080" indent="-263519">
              <a:lnSpc>
                <a:spcPct val="115000"/>
              </a:lnSpc>
              <a:spcBef>
                <a:spcPts val="359"/>
              </a:spcBef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Mesin/Alat (Kerusakan Mesin/Alat)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19" marR="5080" indent="-263519">
              <a:lnSpc>
                <a:spcPct val="115000"/>
              </a:lnSpc>
              <a:spcBef>
                <a:spcPts val="311"/>
              </a:spcBef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Material/Bahan (Tercemar, Rusak, Produk Gagal)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19" marR="5080" indent="-263519">
              <a:lnSpc>
                <a:spcPct val="115000"/>
              </a:lnSpc>
              <a:spcBef>
                <a:spcPts val="311"/>
              </a:spcBef>
              <a:buFont typeface="+mj-lt"/>
              <a:buAutoNum type="arabicPeriod"/>
              <a:tabLst>
                <a:tab pos="442902" algn="l"/>
              </a:tabLst>
            </a:pPr>
            <a:r>
              <a:rPr lang="id-ID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 (Tercemar, Rusak, Bencana Alam)</a:t>
            </a:r>
            <a:r>
              <a:rPr lang="en-US" sz="1400" spc="2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90960" y="256701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Penyebab Kecelakaan Kerja</a:t>
            </a:r>
          </a:p>
        </p:txBody>
      </p:sp>
      <p:sp>
        <p:nvSpPr>
          <p:cNvPr id="26" name="object 26"/>
          <p:cNvSpPr/>
          <p:nvPr/>
        </p:nvSpPr>
        <p:spPr>
          <a:xfrm>
            <a:off x="651514" y="6177932"/>
            <a:ext cx="10888980" cy="0"/>
          </a:xfrm>
          <a:custGeom>
            <a:avLst/>
            <a:gdLst/>
            <a:ahLst/>
            <a:cxnLst/>
            <a:rect l="l" t="t" r="r" b="b"/>
            <a:pathLst>
              <a:path w="10888980">
                <a:moveTo>
                  <a:pt x="0" y="0"/>
                </a:moveTo>
                <a:lnTo>
                  <a:pt x="10888980" y="0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9"/>
          <p:cNvSpPr txBox="1"/>
          <p:nvPr/>
        </p:nvSpPr>
        <p:spPr>
          <a:xfrm>
            <a:off x="1377696" y="6177930"/>
            <a:ext cx="3048000" cy="433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12000"/>
              </a:scheme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Teori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Efek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Domino </a:t>
            </a:r>
            <a:r>
              <a:rPr lang="id-ID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H.W. Heinrich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0231" y="1243584"/>
            <a:ext cx="2535935" cy="4821936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57807" y="2286004"/>
            <a:ext cx="14711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2400" spc="11">
                <a:solidFill>
                  <a:srgbClr val="E0433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Rp. 1 Juta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39590" y="1828423"/>
            <a:ext cx="4352417" cy="878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5000"/>
              </a:lnSpc>
            </a:pPr>
            <a:r>
              <a:rPr lang="id-ID" spc="11">
                <a:solidFill>
                  <a:srgbClr val="3D5AFE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Biaya Langsung</a:t>
            </a:r>
          </a:p>
          <a:p>
            <a:pPr marL="355591" indent="-355591">
              <a:lnSpc>
                <a:spcPct val="115000"/>
              </a:lnSpc>
              <a:spcBef>
                <a:spcPts val="495"/>
              </a:spcBef>
              <a:buAutoNum type="arabicPeriod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Biaya Pengobatan &amp; Perawatan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591" indent="-355591">
              <a:lnSpc>
                <a:spcPct val="115000"/>
              </a:lnSpc>
              <a:spcBef>
                <a:spcPts val="35"/>
              </a:spcBef>
              <a:buAutoNum type="arabicPeriod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Biaya Kompensasi (Asuransi)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2686" y="3503016"/>
            <a:ext cx="230632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11">
                <a:solidFill>
                  <a:srgbClr val="E0433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Rp. 5 – 50 Juta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29200" y="3885049"/>
            <a:ext cx="2209800" cy="443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(Biaya Kerusakan Aset</a:t>
            </a:r>
          </a:p>
          <a:p>
            <a:pPr algn="ctr">
              <a:spcBef>
                <a:spcPts val="71"/>
              </a:spcBef>
            </a:pPr>
            <a:r>
              <a: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Yang Tidak Diasuransikan)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76803" y="4876804"/>
            <a:ext cx="23507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2400" spc="11">
                <a:solidFill>
                  <a:srgbClr val="E04336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Rp. 5 – 3Juta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53000" y="5216278"/>
            <a:ext cx="2286000" cy="443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(Biaya Lain-lain</a:t>
            </a:r>
          </a:p>
          <a:p>
            <a:pPr algn="ctr">
              <a:spcBef>
                <a:spcPts val="71"/>
              </a:spcBef>
            </a:pPr>
            <a:r>
              <a: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Yang Tidak Diasuransikan)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56887" y="2681739"/>
            <a:ext cx="7254115" cy="276999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id-ID" spc="11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~~~~~~~~~~~~~~~~~~~~~~~~~~~~~~~~~~~~~~~~~~~~~~~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48600" y="4575965"/>
            <a:ext cx="434340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591" indent="-355591">
              <a:buFont typeface="+mj-lt"/>
              <a:buAutoNum type="arabicPeriod" startAt="7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Waktu untuk Investigasi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591" marR="803891" indent="-355591">
              <a:buAutoNum type="arabicPeriod" startAt="7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Pembayaran Gaji untuk Waktu Hilang 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591" marR="803891" indent="-355591">
              <a:buAutoNum type="arabicPeriod" startAt="7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Biaya Perekrutan dan Pelatihan.</a:t>
            </a:r>
          </a:p>
          <a:p>
            <a:pPr marL="355591" marR="803891" indent="-355591">
              <a:buAutoNum type="arabicPeriod" startAt="7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Biaya Lembur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591" indent="-355591">
              <a:buAutoNum type="arabicPeriod" startAt="7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Biaya Ekstra Pengawas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591" indent="-355591">
              <a:buAutoNum type="arabicPeriod" startAt="7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Waktu untuk Administrasi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591" indent="-355591">
              <a:buAutoNum type="arabicPeriod" startAt="7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Penurunan Kemampuan Tenaga Kerja yang Kembali karena Cedera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591" indent="-355591">
              <a:buAutoNum type="arabicPeriod" startAt="7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Kerugian Bisnis dan Nama Baik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97751" y="3082669"/>
            <a:ext cx="374651" cy="256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200" spc="-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</a:p>
          <a:p>
            <a:pPr>
              <a:spcBef>
                <a:spcPts val="2720"/>
              </a:spcBef>
            </a:pPr>
            <a:r>
              <a:rPr sz="7200" spc="-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2192000" cy="1005840"/>
          </a:xfrm>
          <a:custGeom>
            <a:avLst/>
            <a:gdLst/>
            <a:ahLst/>
            <a:cxnLst/>
            <a:rect l="l" t="t" r="r" b="b"/>
            <a:pathLst>
              <a:path w="12192000" h="1005840">
                <a:moveTo>
                  <a:pt x="0" y="1005839"/>
                </a:moveTo>
                <a:lnTo>
                  <a:pt x="12192000" y="1005839"/>
                </a:lnTo>
                <a:lnTo>
                  <a:pt x="121920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4CAF50"/>
          </a:solidFill>
          <a:effectLst>
            <a:outerShdw blurRad="57150" dist="57150" dir="5400000" algn="c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90960" y="256701"/>
            <a:ext cx="118100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69" algn="l" rtl="0">
              <a:tabLst>
                <a:tab pos="1021054" algn="l"/>
                <a:tab pos="457189" algn="l"/>
              </a:tabLst>
            </a:pPr>
            <a:r>
              <a:rPr lang="id-ID" kern="1200" spc="11">
                <a:solidFill>
                  <a:schemeClr val="bg1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Kerugian Kecelakaan Kerja</a:t>
            </a:r>
          </a:p>
        </p:txBody>
      </p:sp>
      <p:sp>
        <p:nvSpPr>
          <p:cNvPr id="21" name="object 21"/>
          <p:cNvSpPr/>
          <p:nvPr/>
        </p:nvSpPr>
        <p:spPr>
          <a:xfrm>
            <a:off x="4331208" y="1210055"/>
            <a:ext cx="0" cy="5135880"/>
          </a:xfrm>
          <a:custGeom>
            <a:avLst/>
            <a:gdLst/>
            <a:ahLst/>
            <a:cxnLst/>
            <a:rect l="l" t="t" r="r" b="b"/>
            <a:pathLst>
              <a:path h="5135880">
                <a:moveTo>
                  <a:pt x="0" y="0"/>
                </a:moveTo>
                <a:lnTo>
                  <a:pt x="0" y="5135880"/>
                </a:lnTo>
              </a:path>
            </a:pathLst>
          </a:custGeom>
          <a:ln w="6102">
            <a:solidFill>
              <a:srgbClr val="000000">
                <a:alpha val="1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0357" y="1164336"/>
            <a:ext cx="3669791" cy="1889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/>
          <p:cNvSpPr txBox="1"/>
          <p:nvPr/>
        </p:nvSpPr>
        <p:spPr>
          <a:xfrm>
            <a:off x="1283208" y="3300252"/>
            <a:ext cx="3048000" cy="433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12000"/>
              </a:schemeClr>
            </a:solidFill>
          </a:ln>
          <a:effectLst>
            <a:outerShdw blurRad="38100" dist="38100" dir="5400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08000" tIns="108000" rIns="108000" bIns="108000" rtlCol="0">
            <a:normAutofit/>
          </a:bodyPr>
          <a:lstStyle>
            <a:defPPr>
              <a:defRPr lang="id-ID"/>
            </a:defPPr>
            <a:lvl1pPr marR="5080">
              <a:lnSpc>
                <a:spcPct val="100000"/>
              </a:lnSpc>
              <a:defRPr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Teori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Gunung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Es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Kecelakaan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err="1"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7848600" y="2895601"/>
            <a:ext cx="4343400" cy="161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5000"/>
              </a:lnSpc>
            </a:pPr>
            <a:r>
              <a:rPr lang="id-ID" spc="11">
                <a:solidFill>
                  <a:srgbClr val="3D5AFE"/>
                </a:solidFill>
                <a:latin typeface="Roboto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Biaya Tidak Langsung</a:t>
            </a:r>
          </a:p>
          <a:p>
            <a:pPr marL="355591" indent="-355591">
              <a:buAutoNum type="arabicPeriod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Kerusakan Bangunan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591" indent="-355591">
              <a:buAutoNum type="arabicPeriod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Kerusakan Alat dan Mesin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591" indent="-355591">
              <a:buAutoNum type="arabicPeriod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Kerusakan Produk dan Bahan/Material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591" indent="-355591">
              <a:buAutoNum type="arabicPeriod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Gangguan/Terhentinya Produksi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591" indent="-355591">
              <a:buAutoNum type="arabicPeriod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Biaya Administrasi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591" indent="-355591">
              <a:buAutoNum type="arabicPeriod"/>
              <a:tabLst>
                <a:tab pos="804843" algn="l"/>
              </a:tabLst>
            </a:pPr>
            <a:r>
              <a:rPr lang="id-ID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 Sarana dan Prasarana Darurat</a:t>
            </a:r>
            <a:r>
              <a:rPr lang="en-US" sz="1400" spc="20">
                <a:solidFill>
                  <a:srgbClr val="7F7F7F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spc="20">
              <a:solidFill>
                <a:srgbClr val="7F7F7F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25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</TotalTime>
  <Words>3390</Words>
  <Application>Microsoft Office PowerPoint</Application>
  <PresentationFormat>Custom</PresentationFormat>
  <Paragraphs>538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Lambang K3</vt:lpstr>
      <vt:lpstr>Pengertian K3</vt:lpstr>
      <vt:lpstr>Dasar Hukum Penerapan K3 Di Tempat Kerja</vt:lpstr>
      <vt:lpstr>Tujuan K3</vt:lpstr>
      <vt:lpstr>Insiden K3</vt:lpstr>
      <vt:lpstr>Piramida Kecelakaan Kerja</vt:lpstr>
      <vt:lpstr>Penyebab Kecelakaan Kerja</vt:lpstr>
      <vt:lpstr>Kerugian Kecelakaan Kerja</vt:lpstr>
      <vt:lpstr>Upaya Pencegahan Kecelakaan Kerja</vt:lpstr>
      <vt:lpstr>Bahaya K3</vt:lpstr>
      <vt:lpstr>Resiko K3</vt:lpstr>
      <vt:lpstr>Pengendalian Resiko K3</vt:lpstr>
      <vt:lpstr>Budaya 5R</vt:lpstr>
      <vt:lpstr>Langkah-Langkah Penerapan 5R</vt:lpstr>
      <vt:lpstr>Makna Rambu Di Tempat Kerja</vt:lpstr>
      <vt:lpstr>Label Kemasan Bahan Beracun Dan Berbahaya (B3)</vt:lpstr>
      <vt:lpstr>Label Transportasi Bahan Beracun Dan Berbahaya (B3)</vt:lpstr>
      <vt:lpstr>Makna Label Dan Warna Perpipaan</vt:lpstr>
      <vt:lpstr>Tanda Dan Makna Papan Informasi Di Tempat Kerja</vt:lpstr>
      <vt:lpstr>Tanda, Makna Warna Dan Label Di Tempat Kerja</vt:lpstr>
      <vt:lpstr>Contoh Dokumentasi Penerapan 5R Di Tempat Kerja</vt:lpstr>
      <vt:lpstr>LOTO (Lockout – Tagout)</vt:lpstr>
      <vt:lpstr>Izin Pekerjaan Bahaya/Resiko Tinggi</vt:lpstr>
      <vt:lpstr>Alat Pelindung Diri (APD)</vt:lpstr>
      <vt:lpstr>Penyakit Akibat Kerja (PAK)</vt:lpstr>
      <vt:lpstr>Kesehatan Kerja</vt:lpstr>
      <vt:lpstr>Kesehatan Kerja (Lanjutan)</vt:lpstr>
      <vt:lpstr>Kesehatan Kerja (Selesai)</vt:lpstr>
      <vt:lpstr>Tanggap Darurat</vt:lpstr>
      <vt:lpstr>Api Dan Kebakaran</vt:lpstr>
      <vt:lpstr>Tahap–tahap Kebakaran</vt:lpstr>
      <vt:lpstr>Metode Pemadaman Api</vt:lpstr>
      <vt:lpstr>Klasifikasi Kebakaran</vt:lpstr>
      <vt:lpstr>Tabung Pemadam / APAR (Alat Pemadam Api Ringan)</vt:lpstr>
      <vt:lpstr>Jenis-jenis Tabung Pemadam / APAR</vt:lpstr>
      <vt:lpstr>Hidran</vt:lpstr>
      <vt:lpstr>Kewajiban Pengusaha (Pengurus)</vt:lpstr>
      <vt:lpstr>Kewajiban Tenaga Kerja</vt:lpstr>
      <vt:lpstr>Syarat Dasar K3</vt:lpstr>
      <vt:lpstr>Syarat Dasar K3 (Selesai)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 Dasar Keselamatan dan Kesehatan Kerja (K3)</dc:title>
  <dc:creator>Hebbie Ilma Adzim</dc:creator>
  <cp:lastModifiedBy>HP</cp:lastModifiedBy>
  <cp:revision>467</cp:revision>
  <cp:lastPrinted>2015-10-06T07:30:57Z</cp:lastPrinted>
  <dcterms:created xsi:type="dcterms:W3CDTF">2015-07-29T02:12:05Z</dcterms:created>
  <dcterms:modified xsi:type="dcterms:W3CDTF">2022-03-15T02:38:47Z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2015-07-29T00:00:00Z</vt:filetime>
  </property>
</Properties>
</file>