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3" r:id="rId1"/>
  </p:sldMasterIdLst>
  <p:notesMasterIdLst>
    <p:notesMasterId r:id="rId25"/>
  </p:notesMasterIdLst>
  <p:handoutMasterIdLst>
    <p:handoutMasterId r:id="rId26"/>
  </p:handoutMasterIdLst>
  <p:sldIdLst>
    <p:sldId id="256" r:id="rId2"/>
    <p:sldId id="371" r:id="rId3"/>
    <p:sldId id="352" r:id="rId4"/>
    <p:sldId id="353" r:id="rId5"/>
    <p:sldId id="332" r:id="rId6"/>
    <p:sldId id="341" r:id="rId7"/>
    <p:sldId id="354" r:id="rId8"/>
    <p:sldId id="356" r:id="rId9"/>
    <p:sldId id="315" r:id="rId10"/>
    <p:sldId id="358" r:id="rId11"/>
    <p:sldId id="357" r:id="rId12"/>
    <p:sldId id="359" r:id="rId13"/>
    <p:sldId id="361" r:id="rId14"/>
    <p:sldId id="362" r:id="rId15"/>
    <p:sldId id="363" r:id="rId16"/>
    <p:sldId id="364" r:id="rId17"/>
    <p:sldId id="365" r:id="rId18"/>
    <p:sldId id="366" r:id="rId19"/>
    <p:sldId id="370" r:id="rId20"/>
    <p:sldId id="369" r:id="rId21"/>
    <p:sldId id="367" r:id="rId22"/>
    <p:sldId id="368" r:id="rId23"/>
    <p:sldId id="301" r:id="rId24"/>
  </p:sldIdLst>
  <p:sldSz cx="9144000" cy="6858000" type="screen4x3"/>
  <p:notesSz cx="6858000" cy="92964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65138"/>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8675" name="Rectangle 3"/>
          <p:cNvSpPr>
            <a:spLocks noGrp="1" noChangeArrowheads="1"/>
          </p:cNvSpPr>
          <p:nvPr>
            <p:ph type="dt" sz="quarter" idx="1"/>
          </p:nvPr>
        </p:nvSpPr>
        <p:spPr bwMode="auto">
          <a:xfrm>
            <a:off x="3884613" y="0"/>
            <a:ext cx="2971800" cy="465138"/>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8676" name="Rectangle 4"/>
          <p:cNvSpPr>
            <a:spLocks noGrp="1" noChangeArrowheads="1"/>
          </p:cNvSpPr>
          <p:nvPr>
            <p:ph type="ftr" sz="quarter" idx="2"/>
          </p:nvPr>
        </p:nvSpPr>
        <p:spPr bwMode="auto">
          <a:xfrm>
            <a:off x="0" y="8829675"/>
            <a:ext cx="2971800" cy="465138"/>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8677" name="Rectangle 5"/>
          <p:cNvSpPr>
            <a:spLocks noGrp="1" noChangeArrowheads="1"/>
          </p:cNvSpPr>
          <p:nvPr>
            <p:ph type="sldNum" sz="quarter" idx="3"/>
          </p:nvPr>
        </p:nvSpPr>
        <p:spPr bwMode="auto">
          <a:xfrm>
            <a:off x="3884613" y="8829675"/>
            <a:ext cx="2971800" cy="465138"/>
          </a:xfrm>
          <a:prstGeom prst="rect">
            <a:avLst/>
          </a:prstGeom>
          <a:noFill/>
          <a:ln w="9525">
            <a:noFill/>
            <a:miter lim="800000"/>
          </a:ln>
          <a:effectLst/>
        </p:spPr>
        <p:txBody>
          <a:bodyPr vert="horz" wrap="square" lIns="91440" tIns="45720" rIns="91440" bIns="45720" numCol="1" anchor="b" anchorCtr="0" compatLnSpc="1"/>
          <a:lstStyle/>
          <a:p>
            <a:pPr lvl="0" algn="r" eaLnBrk="1" hangingPunct="1">
              <a:buNone/>
            </a:pPr>
            <a:fld id="{9A0DB2DC-4C9A-4742-B13C-FB6460FD3503}" type="slidenum">
              <a:rPr lang="en-US" sz="1200" dirty="0"/>
              <a:t>‹#›</a:t>
            </a:fld>
            <a:endParaRPr lang="en-US" sz="1200" dirty="0"/>
          </a:p>
        </p:txBody>
      </p:sp>
    </p:spTree>
    <p:extLst>
      <p:ext uri="{BB962C8B-B14F-4D97-AF65-F5344CB8AC3E}">
        <p14:creationId xmlns:p14="http://schemas.microsoft.com/office/powerpoint/2010/main" val="170331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65138"/>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6387" name="Rectangle 3"/>
          <p:cNvSpPr>
            <a:spLocks noGrp="1" noChangeArrowheads="1"/>
          </p:cNvSpPr>
          <p:nvPr>
            <p:ph type="dt" idx="1"/>
          </p:nvPr>
        </p:nvSpPr>
        <p:spPr bwMode="auto">
          <a:xfrm>
            <a:off x="3884613" y="0"/>
            <a:ext cx="2971800" cy="465138"/>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6628" name="Rectangle 4"/>
          <p:cNvSpPr>
            <a:spLocks noGrp="1" noRot="1" noChangeAspect="1" noTextEdit="1"/>
          </p:cNvSpPr>
          <p:nvPr>
            <p:ph type="sldImg" idx="2"/>
          </p:nvPr>
        </p:nvSpPr>
        <p:spPr>
          <a:xfrm>
            <a:off x="1104900" y="696913"/>
            <a:ext cx="4648200" cy="3486150"/>
          </a:xfrm>
          <a:prstGeom prst="rect">
            <a:avLst/>
          </a:prstGeom>
          <a:noFill/>
          <a:ln w="9525" cap="flat" cmpd="sng">
            <a:solidFill>
              <a:srgbClr val="000000"/>
            </a:solidFill>
            <a:prstDash val="solid"/>
            <a:miter/>
            <a:headEnd type="none" w="med" len="med"/>
            <a:tailEnd type="none" w="med" len="med"/>
          </a:ln>
        </p:spPr>
      </p:sp>
      <p:sp>
        <p:nvSpPr>
          <p:cNvPr id="16389" name="Rectangle 5"/>
          <p:cNvSpPr>
            <a:spLocks noGrp="1" noChangeArrowheads="1"/>
          </p:cNvSpPr>
          <p:nvPr>
            <p:ph type="body" sz="quarter" idx="3"/>
          </p:nvPr>
        </p:nvSpPr>
        <p:spPr bwMode="auto">
          <a:xfrm>
            <a:off x="685800" y="4416425"/>
            <a:ext cx="5486400" cy="4183063"/>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Fifth level</a:t>
            </a:r>
          </a:p>
        </p:txBody>
      </p:sp>
      <p:sp>
        <p:nvSpPr>
          <p:cNvPr id="16390" name="Rectangle 6"/>
          <p:cNvSpPr>
            <a:spLocks noGrp="1" noChangeArrowheads="1"/>
          </p:cNvSpPr>
          <p:nvPr>
            <p:ph type="ftr" sz="quarter" idx="4"/>
          </p:nvPr>
        </p:nvSpPr>
        <p:spPr bwMode="auto">
          <a:xfrm>
            <a:off x="0" y="8829675"/>
            <a:ext cx="2971800" cy="465138"/>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6391" name="Rectangle 7"/>
          <p:cNvSpPr>
            <a:spLocks noGrp="1" noChangeArrowheads="1"/>
          </p:cNvSpPr>
          <p:nvPr>
            <p:ph type="sldNum" sz="quarter" idx="5"/>
          </p:nvPr>
        </p:nvSpPr>
        <p:spPr bwMode="auto">
          <a:xfrm>
            <a:off x="3884613" y="8829675"/>
            <a:ext cx="2971800" cy="465138"/>
          </a:xfrm>
          <a:prstGeom prst="rect">
            <a:avLst/>
          </a:prstGeom>
          <a:noFill/>
          <a:ln w="9525">
            <a:noFill/>
            <a:miter lim="800000"/>
          </a:ln>
          <a:effectLst/>
        </p:spPr>
        <p:txBody>
          <a:bodyPr vert="horz" wrap="square" lIns="91440" tIns="45720" rIns="91440" bIns="45720" numCol="1" anchor="b" anchorCtr="0" compatLnSpc="1"/>
          <a:lstStyle/>
          <a:p>
            <a:pPr lvl="0" algn="r" eaLnBrk="1" hangingPunct="1">
              <a:buNone/>
            </a:pPr>
            <a:fld id="{9A0DB2DC-4C9A-4742-B13C-FB6460FD3503}" type="slidenum">
              <a:rPr lang="en-US" sz="1200" dirty="0"/>
              <a:t>‹#›</a:t>
            </a:fld>
            <a:endParaRPr lang="en-US" sz="1200" dirty="0"/>
          </a:p>
        </p:txBody>
      </p:sp>
    </p:spTree>
    <p:extLst>
      <p:ext uri="{BB962C8B-B14F-4D97-AF65-F5344CB8AC3E}">
        <p14:creationId xmlns:p14="http://schemas.microsoft.com/office/powerpoint/2010/main" val="48705554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ln/>
        </p:spPr>
        <p:txBody>
          <a:bodyPr wrap="square" lIns="91440" tIns="45720" rIns="91440" bIns="45720" anchor="t" anchorCtr="0"/>
          <a:lstStyle/>
          <a:p>
            <a:pPr lvl="0"/>
            <a:endParaRPr lang="id-ID" altLang="x-none" dirty="0"/>
          </a:p>
        </p:txBody>
      </p:sp>
      <p:sp>
        <p:nvSpPr>
          <p:cNvPr id="27652" name="Slide Number Placeholder 3"/>
          <p:cNvSpPr txBox="1">
            <a:spLocks noGrp="1"/>
          </p:cNvSpPr>
          <p:nvPr>
            <p:ph type="sldNum" sz="quarter"/>
          </p:nvPr>
        </p:nvSpPr>
        <p:spPr>
          <a:xfrm>
            <a:off x="3884613" y="8829675"/>
            <a:ext cx="2971800" cy="465138"/>
          </a:xfrm>
          <a:prstGeom prst="rect">
            <a:avLst/>
          </a:prstGeom>
          <a:noFill/>
          <a:ln w="9525">
            <a:noFill/>
          </a:ln>
        </p:spPr>
        <p:txBody>
          <a:bodyPr anchor="b" anchorCtr="0"/>
          <a:lstStyle/>
          <a:p>
            <a:pPr lvl="0" algn="r" eaLnBrk="1" hangingPunct="1"/>
            <a:fld id="{9A0DB2DC-4C9A-4742-B13C-FB6460FD3503}" type="slidenum">
              <a:rPr lang="en-US" sz="1200" dirty="0"/>
              <a:t>4</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lgn="r" eaLnBrk="1" hangingPunct="1">
              <a:buNone/>
            </a:pPr>
            <a:fld id="{9A0DB2DC-4C9A-4742-B13C-FB6460FD3503}" type="slidenum">
              <a:rPr lang="en-US" smtClean="0">
                <a:effectLst>
                  <a:outerShdw blurRad="38100" dist="38100" dir="2700000">
                    <a:srgbClr val="C0C0C0"/>
                  </a:outerShdw>
                </a:effectLst>
              </a:rPr>
              <a:t>‹#›</a:t>
            </a:fld>
            <a:endParaRPr lang="en-US" dirty="0">
              <a:effectLst>
                <a:outerShdw blurRad="38100" dist="38100" dir="2700000">
                  <a:srgbClr val="C0C0C0"/>
                </a:outerShdw>
              </a:effectLst>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lvl="0" eaLnBrk="1" hangingPunct="1">
              <a:buNone/>
            </a:pPr>
            <a:fld id="{9A0DB2DC-4C9A-4742-B13C-FB6460FD3503}" type="slidenum">
              <a:rPr lang="en-US" smtClean="0">
                <a:effectLst>
                  <a:outerShdw blurRad="38100" dist="38100" dir="2700000">
                    <a:srgbClr val="C0C0C0"/>
                  </a:outerShdw>
                </a:effectLst>
                <a:latin typeface="Arial" panose="020B0604020202020204" pitchFamily="34" charset="0"/>
              </a:rPr>
              <a:t>‹#›</a:t>
            </a:fld>
            <a:endParaRPr lang="en-US" dirty="0">
              <a:effectLst>
                <a:outerShdw blurRad="38100" dist="38100" dir="2700000">
                  <a:srgbClr val="C0C0C0"/>
                </a:outerShdw>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609600"/>
            <a:ext cx="7772400" cy="2209800"/>
          </a:xfrm>
          <a:ln/>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id-ID" sz="32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j-lt"/>
                <a:ea typeface="+mj-ea"/>
                <a:cs typeface="+mj-cs"/>
              </a:rPr>
              <a:t>AKUNTANSI INTERNASIONAL</a:t>
            </a:r>
            <a:endParaRPr kumimoji="0" lang="en-US" sz="32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j-lt"/>
              <a:ea typeface="+mj-ea"/>
              <a:cs typeface="+mj-cs"/>
            </a:endParaRPr>
          </a:p>
        </p:txBody>
      </p:sp>
      <p:sp>
        <p:nvSpPr>
          <p:cNvPr id="2051" name="Rectangle 3"/>
          <p:cNvSpPr>
            <a:spLocks noGrp="1" noChangeArrowheads="1"/>
          </p:cNvSpPr>
          <p:nvPr>
            <p:ph type="subTitle" idx="1"/>
          </p:nvPr>
        </p:nvSpPr>
        <p:spPr>
          <a:xfrm>
            <a:off x="2362200" y="4572000"/>
            <a:ext cx="6400800" cy="1066800"/>
          </a:xfrm>
          <a:ln/>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id-ID" sz="28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BAB 3</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fi-FI" sz="28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AKUNTANSI </a:t>
            </a:r>
            <a:r>
              <a:rPr kumimoji="0" lang="fi-FI" sz="2800" b="1"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rPr>
              <a:t>KOMPARATIF EROPA</a:t>
            </a:r>
            <a:endParaRPr kumimoji="0" lang="en-US" sz="28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2800" b="1" i="0" u="none" strike="noStrike" kern="0" cap="none" spc="0" normalizeH="0" baseline="0" noProof="0" dirty="0" smtClean="0">
                <a:ln>
                  <a:noFill/>
                </a:ln>
                <a:solidFill>
                  <a:schemeClr val="tx2"/>
                </a:solidFill>
                <a:effectLst/>
                <a:uLnTx/>
                <a:uFillTx/>
                <a:latin typeface="+mj-lt"/>
                <a:ea typeface="+mj-ea"/>
                <a:cs typeface="+mj-cs"/>
              </a:rPr>
              <a:t>3. </a:t>
            </a:r>
            <a:r>
              <a:rPr kumimoji="0" lang="en-US" sz="2800" b="1" i="0" u="none" strike="noStrike" kern="0" cap="none" spc="0" normalizeH="0" baseline="0" noProof="0" dirty="0" smtClean="0">
                <a:ln>
                  <a:noFill/>
                </a:ln>
                <a:solidFill>
                  <a:schemeClr val="tx2"/>
                </a:solidFill>
                <a:effectLst/>
                <a:uLnTx/>
                <a:uFillTx/>
                <a:latin typeface="+mj-lt"/>
                <a:ea typeface="+mj-ea"/>
                <a:cs typeface="+mj-cs"/>
              </a:rPr>
              <a:t>S</a:t>
            </a:r>
            <a:r>
              <a:rPr kumimoji="0" lang="id-ID" sz="2800" b="1" i="0" u="none" strike="noStrike" kern="0" cap="none" spc="0" normalizeH="0" baseline="0" noProof="0" dirty="0" smtClean="0">
                <a:ln>
                  <a:noFill/>
                </a:ln>
                <a:solidFill>
                  <a:schemeClr val="tx2"/>
                </a:solidFill>
                <a:effectLst/>
                <a:uLnTx/>
                <a:uFillTx/>
                <a:latin typeface="+mj-lt"/>
                <a:ea typeface="+mj-ea"/>
                <a:cs typeface="+mj-cs"/>
              </a:rPr>
              <a:t>ISTEM AKUNTANSI KEUANGAN LIMA NEGARA</a:t>
            </a:r>
            <a:endParaRPr kumimoji="0" lang="id-ID" sz="28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p:txBody>
          <a:bodyPr vert="horz" wrap="square" lIns="91440" tIns="45720" rIns="91440" bIns="45720" numCol="1" anchor="t" anchorCtr="0" compatLnSpc="1">
            <a:normAutofit fontScale="92500" lnSpcReduction="10000"/>
          </a:bodyPr>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3200" b="0"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Berikut ini lima sistem akuntansi keuangan lima negara, yaitu :</a:t>
            </a:r>
          </a:p>
          <a:p>
            <a:pPr marL="514350" marR="0" lvl="0" indent="-51435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AutoNum type="arabicPeriod"/>
              <a:defRPr/>
            </a:pPr>
            <a:r>
              <a:rPr kumimoji="0" lang="id-ID" sz="3200" b="0"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Prancis</a:t>
            </a:r>
          </a:p>
          <a:p>
            <a:pPr marL="514350" marR="0" lvl="0" indent="-51435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AutoNum type="arabicPeriod"/>
              <a:defRPr/>
            </a:pPr>
            <a:r>
              <a:rPr kumimoji="0" lang="id-ID" sz="3200" b="0"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Jerman</a:t>
            </a:r>
          </a:p>
          <a:p>
            <a:pPr marL="514350" marR="0" lvl="0" indent="-51435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AutoNum type="arabicPeriod"/>
              <a:defRPr/>
            </a:pPr>
            <a:r>
              <a:rPr kumimoji="0" lang="id-ID" sz="3200" b="0"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Belanda</a:t>
            </a:r>
          </a:p>
          <a:p>
            <a:pPr marL="514350" marR="0" lvl="0" indent="-51435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AutoNum type="arabicPeriod"/>
              <a:defRPr/>
            </a:pPr>
            <a:r>
              <a:rPr kumimoji="0" lang="id-ID" sz="3200" b="0"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Republik Ceko</a:t>
            </a:r>
          </a:p>
          <a:p>
            <a:pPr marL="514350" marR="0" lvl="0" indent="-51435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AutoNum type="arabicPeriod"/>
              <a:defRPr/>
            </a:pPr>
            <a:r>
              <a:rPr kumimoji="0" lang="id-ID" sz="3200" b="0"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rPr>
              <a:t>Inggris</a:t>
            </a:r>
          </a:p>
          <a:p>
            <a:pPr marL="514350" marR="0" lvl="0" indent="-51435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AutoNum type="arabicPeriod"/>
              <a:defRPr/>
            </a:pPr>
            <a:endParaRPr kumimoji="0" lang="id-ID" sz="3200" b="0"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400800" cy="533400"/>
          </a:xfrm>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28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PRANCIS</a:t>
            </a:r>
            <a:endParaRPr kumimoji="0" lang="id-ID" sz="28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a:xfrm>
            <a:off x="2209800" y="838200"/>
            <a:ext cx="6781800" cy="5257800"/>
          </a:xfrm>
        </p:spPr>
        <p:txBody>
          <a:bodyPr vert="horz" wrap="square" lIns="91440" tIns="45720" rIns="91440" bIns="45720" numCol="1" anchor="t" anchorCtr="0" compatLnSpc="1">
            <a:normAutofit fontScale="92500"/>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Prancis merupakan pendukung utama penyeragaman akuntansi nasional di dunia. Kementrian Ekonomi Nasional menyetujui </a:t>
            </a:r>
            <a:r>
              <a:rPr kumimoji="0" lang="id-ID" sz="2400" b="0" i="1"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Plan Comptable General</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(kode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akuntansi nasional) resmi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yang pertama pada bulan September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1947, yang berisi</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457200" marR="0" lvl="0" indent="-457200" algn="just" defTabSz="914400" rtl="0" eaLnBrk="0" fontAlgn="base" latinLnBrk="0" hangingPunct="0">
              <a:lnSpc>
                <a:spcPct val="100000"/>
              </a:lnSpc>
              <a:spcBef>
                <a:spcPct val="20000"/>
              </a:spcBef>
              <a:spcAft>
                <a:spcPct val="0"/>
              </a:spcAft>
              <a:buClr>
                <a:schemeClr val="hlink"/>
              </a:buClr>
              <a:buSzPct val="70000"/>
              <a:buFont typeface="+mj-lt"/>
              <a:buAutoNum type="alphaLcPeriod"/>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Tujuan dan prinsip akuntansi serta pelaporan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0" fontAlgn="base" latinLnBrk="0" hangingPunct="0">
              <a:lnSpc>
                <a:spcPct val="100000"/>
              </a:lnSpc>
              <a:spcBef>
                <a:spcPct val="20000"/>
              </a:spcBef>
              <a:spcAft>
                <a:spcPct val="0"/>
              </a:spcAft>
              <a:buClr>
                <a:schemeClr val="hlink"/>
              </a:buClr>
              <a:buSzPct val="70000"/>
              <a:buFont typeface="+mj-lt"/>
              <a:buAutoNum type="alphaLcPeriod"/>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Definisi aktiva, kewajiban, ekuitas pemegang saham, pendapatan dan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beban.</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0" fontAlgn="base" latinLnBrk="0" hangingPunct="0">
              <a:lnSpc>
                <a:spcPct val="100000"/>
              </a:lnSpc>
              <a:spcBef>
                <a:spcPct val="20000"/>
              </a:spcBef>
              <a:spcAft>
                <a:spcPct val="0"/>
              </a:spcAft>
              <a:buClr>
                <a:schemeClr val="hlink"/>
              </a:buClr>
              <a:buSzPct val="70000"/>
              <a:buFont typeface="+mj-lt"/>
              <a:buAutoNum type="alphaLcPeriod"/>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Aturan pengakuan dan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penilaian.</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0" fontAlgn="base" latinLnBrk="0" hangingPunct="0">
              <a:lnSpc>
                <a:spcPct val="100000"/>
              </a:lnSpc>
              <a:spcBef>
                <a:spcPct val="20000"/>
              </a:spcBef>
              <a:spcAft>
                <a:spcPct val="0"/>
              </a:spcAft>
              <a:buClr>
                <a:schemeClr val="hlink"/>
              </a:buClr>
              <a:buSzPct val="70000"/>
              <a:buFont typeface="+mj-lt"/>
              <a:buAutoNum type="alphaLcPeriod"/>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Daftar akun standar, ketentuan mengenai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penggunaannya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dan ketentuan tata buku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lainnya.</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0" fontAlgn="base" latinLnBrk="0" hangingPunct="0">
              <a:lnSpc>
                <a:spcPct val="100000"/>
              </a:lnSpc>
              <a:spcBef>
                <a:spcPct val="20000"/>
              </a:spcBef>
              <a:spcAft>
                <a:spcPct val="0"/>
              </a:spcAft>
              <a:buClr>
                <a:schemeClr val="hlink"/>
              </a:buClr>
              <a:buSzPct val="70000"/>
              <a:buFont typeface="+mj-lt"/>
              <a:buAutoNum type="alphaLcPeriod"/>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Contoh laporan keuangan dan aturan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penyajiannya.</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0" fontAlgn="base" latinLnBrk="0" hangingPunct="0">
              <a:lnSpc>
                <a:spcPct val="100000"/>
              </a:lnSpc>
              <a:spcBef>
                <a:spcPct val="20000"/>
              </a:spcBef>
              <a:spcAft>
                <a:spcPct val="0"/>
              </a:spcAft>
              <a:buClr>
                <a:schemeClr val="hlink"/>
              </a:buClr>
              <a:buSzPct val="70000"/>
              <a:buFont typeface="+mj-lt"/>
              <a:buAutoNum type="alphaLcPeriod"/>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0" y="228600"/>
            <a:ext cx="6781800" cy="5867400"/>
          </a:xfrm>
        </p:spPr>
        <p:txBody>
          <a:bodyPr vert="horz" wrap="square" lIns="91440" tIns="45720" rIns="91440" bIns="45720" numCol="1" anchor="t" anchorCtr="0" compatLnSpc="1">
            <a:normAutofit fontScale="92500" lnSpcReduction="10000"/>
          </a:bodyPr>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Ada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5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organisasi utama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yang terlibat dalam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proses penetapan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standar di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Perancis :</a:t>
            </a:r>
            <a:endPar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1. Counseil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National de la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Comptabilite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atau CNC (Badan Akuntansi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Nasional).</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 Comite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 la Reglementation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Comptable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atau CRC (Komite Regulasi Akuntansi</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3</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Autorite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des Marches Financiers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atau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AMF (Otoritas Pasar Publik</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4. Ordre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des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Experts-Comptables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atau OEC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Ikatan Akuntan Publik.</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5</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Compagnic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Nationale des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Commisaires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aux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Comptes </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atau CNCC </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(Ikatan Auditor Kepatuhan Nasional).</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Laporan Keuangan : Neraca, Laporan laba rugi, Catatan atas laporan keuangan, Laporan direktur dan Laporan Auditor.</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Perusahaan - perusahaan Prancis yang terdaftar mengikuti IFRS dalam laporan keuangan mereka.</a:t>
            </a:r>
            <a:endPar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400800" cy="609600"/>
          </a:xfrm>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28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JERMAN</a:t>
            </a:r>
            <a:endParaRPr kumimoji="0" lang="id-ID" sz="28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a:xfrm>
            <a:off x="685800" y="990600"/>
            <a:ext cx="7848600" cy="5105400"/>
          </a:xfrm>
        </p:spPr>
        <p:txBody>
          <a:bodyPr vert="horz" wrap="square" lIns="91440" tIns="45720" rIns="91440" bIns="45720" numCol="1" anchor="t" anchorCtr="0" compatLnSpc="1"/>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Akuntansi di Jerman terus berubah semenjak akhir PD II. Perintah Uni Eropa keempat,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ketujuh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dan kedelapan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masuk kedalam hukum jerman melalui undang - undang Comprehensive Accounting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pada 19 Desember 1985. </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Berikut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hasil dari legislasi:</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1. Menggabungkan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semua persyaratan akuntansi, laporan keuangan,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pengungkapan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dan audit jerman ke dalam satu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undang – undang.</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 Undang - undang ini bersifat sama dengan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buku ketiga dari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Hukum komersial jerman (HGB).</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3. Peraturan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ini sebagian besar didasarkan pada konsep dan praktik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eropa.</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7924800" cy="4724400"/>
          </a:xfrm>
        </p:spPr>
        <p:txBody>
          <a:bodyPr vert="horz" wrap="square" lIns="91440" tIns="45720" rIns="91440" bIns="45720" numCol="1" anchor="t" anchorCtr="0" compatLnSpc="1">
            <a:normAutofit fontScale="92500"/>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Undang - undang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tahun 1998 tentang kendali dan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transparasi (disingkat KonTrag) memperkenalkan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persyaratan bagi Kementeri Kehakiman untuk mengakui dewan susunan standar nasional untuk memberikan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tujuan - tujuan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berikut:</a:t>
            </a:r>
          </a:p>
          <a:p>
            <a:pPr marL="457200" marR="0" lvl="0" indent="-457200" algn="just" defTabSz="914400" rtl="0" eaLnBrk="0" fontAlgn="base" latinLnBrk="0" hangingPunct="0">
              <a:lnSpc>
                <a:spcPct val="100000"/>
              </a:lnSpc>
              <a:spcBef>
                <a:spcPct val="20000"/>
              </a:spcBef>
              <a:spcAft>
                <a:spcPct val="0"/>
              </a:spcAft>
              <a:buClr>
                <a:schemeClr val="hlink"/>
              </a:buClr>
              <a:buSzPct val="70000"/>
              <a:buFont typeface="+mj-lt"/>
              <a:buAutoNum type="alphaLcPeriod"/>
              <a:defRPr/>
            </a:pP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Mengembangkan</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rekomendasi</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atas</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penerapan</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standar</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dalam</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laporan</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konsolidasi</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0" fontAlgn="base" latinLnBrk="0" hangingPunct="0">
              <a:lnSpc>
                <a:spcPct val="100000"/>
              </a:lnSpc>
              <a:spcBef>
                <a:spcPct val="20000"/>
              </a:spcBef>
              <a:spcAft>
                <a:spcPct val="0"/>
              </a:spcAft>
              <a:buClr>
                <a:schemeClr val="hlink"/>
              </a:buClr>
              <a:buSzPct val="70000"/>
              <a:buFont typeface="+mj-lt"/>
              <a:buAutoNum type="alphaLcPeriod"/>
              <a:defRPr/>
            </a:pP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Memberikan</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nasehat</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kepada</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Kementrian</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Kehakiman</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atas</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legislasi</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yang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baru</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0" fontAlgn="base" latinLnBrk="0" hangingPunct="0">
              <a:lnSpc>
                <a:spcPct val="100000"/>
              </a:lnSpc>
              <a:spcBef>
                <a:spcPct val="20000"/>
              </a:spcBef>
              <a:spcAft>
                <a:spcPct val="0"/>
              </a:spcAft>
              <a:buClr>
                <a:schemeClr val="hlink"/>
              </a:buClr>
              <a:buSzPct val="70000"/>
              <a:buFont typeface="+mj-lt"/>
              <a:buAutoNum type="alphaLcPeriod"/>
              <a:defRPr/>
            </a:pP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Mewakili</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jerman</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atas</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organisasi</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Internasional</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Komite Standar Akuntansi Jerman (GASC) atau Deutsches Rechnungslegungs Standar Committee (DRSC)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didirikan</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tidak</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lama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saat</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itu</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dan</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langsung</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diakui</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oleh</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Kementrian</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Kehakiman</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sebagai</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pihak</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berwenang</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dalam</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menetapkan</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standar</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di </a:t>
            </a:r>
            <a:r>
              <a:rPr kumimoji="0" lang="en-US" sz="24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Jerman</a:t>
            </a:r>
            <a:r>
              <a:rPr kumimoji="0" lang="en-US"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001000" cy="4724400"/>
          </a:xfrm>
        </p:spPr>
        <p:txBody>
          <a:bodyPr vert="horz" wrap="square" lIns="91440" tIns="45720" rIns="91440" bIns="45720" numCol="1" anchor="t" anchorCtr="0" compatLnSpc="1"/>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Laporan keuangan : Neraca, Laporan laba rugi,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Catatan atas laporan keuangan,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Laporan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manajemen dan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Laporan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auditor.</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Perusahaan kecil dibebaskan dari persyaratan audit dan diperbolehkan untuk menyusun sebuah neraca singkat. Laporan khas Jerman adalah laporan pribadi dari auditor kepada dewan direktur dan dewan pengawas perusahaan. </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Semua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perusahaan bisa menggunakan IFRS dalam menyusun laporan keuangan gabungan namun laporan keuangan perusahaan pribadi harus mengikuti persyaratan HGB.</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400800" cy="533400"/>
          </a:xfrm>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28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BELANDA</a:t>
            </a:r>
            <a:endParaRPr kumimoji="0" lang="id-ID" sz="28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a:xfrm>
            <a:off x="609600" y="990600"/>
            <a:ext cx="8001000" cy="5105400"/>
          </a:xfrm>
        </p:spPr>
        <p:txBody>
          <a:bodyPr vert="horz" wrap="square" lIns="91440" tIns="45720" rIns="91440" bIns="45720" numCol="1" anchor="t" anchorCtr="0" compatLnSpc="1">
            <a:normAutofit/>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Belanda memiliki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Undang - Undang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Akuntansi dan persyaratan laporan keuangan yang cukup bebas tetapi standar praktik profesional yang sangat tinggi.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Akuntansinya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diorientasikan ke arah kewajaran penyajian. Laporan keuangan dan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pajak merupakan dua aktifitas yang terpisah. Inggris dan Amerika telah mempengaruhi akuntansi Belanda</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Akuntansi di Belanda dianggap sebagai sebuah cabang ekonomi, banyak pemikiran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diberikan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untuk topik akuntansi. Pemikiran akademis memiliki pengaruh dalam praktik berjalan. Belanda merupakan penyokong awal dari Standar Internasional untuk akuntansi laporan keuangan dan laporan IASB</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762164" cy="5410200"/>
          </a:xfrm>
        </p:spPr>
        <p:txBody>
          <a:bodyPr vert="horz" wrap="square" lIns="91440" tIns="45720" rIns="91440" bIns="45720" numCol="1" anchor="t" anchorCtr="0" compatLnSpc="1">
            <a:normAutofit fontScale="92500"/>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Regulasi di Belanda tetap liberal hingga tahun 1970 ketika </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Undang - undang </a:t>
            </a:r>
            <a:r>
              <a:rPr kumimoji="0" lang="id-ID"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Laporan Keuangan Tahunan </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diberlakukan. </a:t>
            </a:r>
            <a:r>
              <a:rPr kumimoji="0" lang="id-ID"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 antara provisi utama </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Undang - undang </a:t>
            </a:r>
            <a:r>
              <a:rPr kumimoji="0" lang="id-ID"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tahun 1970 tersebut </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adalah </a:t>
            </a:r>
            <a:r>
              <a:rPr kumimoji="0" lang="id-ID"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Laporan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tahunan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harus</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menunjukkan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gambaran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yang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wajar</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mengenai</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posisi</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hasil</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selama</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suatu</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tahun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seluruh</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pos</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di</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dalamnya</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harus</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dikelompokkan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dijelaskan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secara</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memadai</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b.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Laporan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harus</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disusun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sesuai</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dengan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praktik</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usaha</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yang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baik</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yaitu</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prinsip</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dapat</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diterima</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oleh</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kalangan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usaha</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c. Dasar </a:t>
            </a:r>
            <a:r>
              <a:rPr kumimoji="0" lang="id-ID"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penyajian aktiva dan kewajiban dan penentuan hasil operasi harus </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diungkapkan.</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Laporan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harus</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disusun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sesuai</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dengan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dasar</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yang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konsisten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pengaruh</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material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dari</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perubahan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dalam</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prinsip</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harus</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diungkapkan</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secukupnya</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e.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Informasi</a:t>
            </a:r>
            <a:r>
              <a:rPr kumimoji="0" lang="en-US"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komparatif</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untuk</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periode</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sebelumnya</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harus</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diungkapkan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dalam</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laporan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200" b="0" i="0" u="none" strike="noStrike" kern="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catatan</a:t>
            </a:r>
            <a:r>
              <a:rPr kumimoji="0" lang="en-US" sz="22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kaki yang </a:t>
            </a:r>
            <a:r>
              <a:rPr kumimoji="0" lang="en-US" sz="22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menyertainya</a:t>
            </a:r>
            <a:r>
              <a:rPr kumimoji="0" lang="id-ID" sz="22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2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0"/>
            <a:ext cx="7924800" cy="5029200"/>
          </a:xfrm>
        </p:spPr>
        <p:txBody>
          <a:bodyPr vert="horz" wrap="square" lIns="91440" tIns="45720" rIns="91440" bIns="45720" numCol="1" anchor="t" anchorCtr="0" compatLnSpc="1">
            <a:normAutofit/>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Laporan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Keuangan : Neraca, Laporan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laba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rugi, Catatan – catatan,</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Laporan direksi dan</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Informasi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lain yang sudah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ditentukan.</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Laporan keuangan tahunan harus disajikan baik berdasarkan induk perusahaan saja maupun konsolidasi. Prinsip akuntansi yang sama harus digunakan dalam keduanya.</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Perusahaan – perusahaan Belanda diperbolehkan untuk menyusun laporan keuangan dengan menggunakan IFRS.</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Badan pengatur yang memiliki otonomi penuh dalam penentuan standar audit dan kode etik profesional yang kuat NivRA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(Netherlands Institute of Registeraccountants).</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400800" cy="533400"/>
          </a:xfrm>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28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REPUBLIK CEKO</a:t>
            </a:r>
            <a:endParaRPr kumimoji="0" lang="id-ID" sz="28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a:xfrm>
            <a:off x="609600" y="1143000"/>
            <a:ext cx="8001000" cy="5334000"/>
          </a:xfrm>
        </p:spPr>
        <p:txBody>
          <a:bodyPr vert="horz" wrap="square" lIns="91440" tIns="45720" rIns="91440" bIns="45720" numCol="1" anchor="t" anchorCtr="0" compatLnSpc="1">
            <a:normAutofit lnSpcReduction="10000"/>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Akuntansi di negara Ceko telah berganti arah beberapa kali, seiring dengan sejarah politik negaranya. Praktik dan prinsip akuntansinya digambarkan oleh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negara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berbahasa Jerman di Eropa hingga akhir perang dunia II. Selanjutnya dengan pembangunan sebuah ekonomi sentral, praktik akuntansi didasarkan pada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modal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Soviet.</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di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Ceko</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dipengaruhi</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oleh</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Hukum</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Komersial</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Undang</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undang</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dan</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Keputusan</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Kementrian</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r>
              <a:rPr kumimoji="0" lang="en-US"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Laporan Keuangan : Neraca, Akun laba  rugi (laporan laba rugi) dan catatan. </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Perusahaan yang tercatat dalam pasar utama Bursa Efek Praha diwajibkan untuk menyusun laporan keuangan yang diaudit sesuai dengan IFRS.</a:t>
            </a:r>
            <a:endParaRPr kumimoji="0" lang="id-ID" sz="2400" b="0"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id-ID" sz="3600" b="0"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1.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Pengamatan</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t>
            </a:r>
            <a:r>
              <a:rPr kumimoji="0" lang="en-US" sz="2400" b="0" i="0" u="none" strike="noStrike" kern="0" cap="none" spc="0" normalizeH="0" baseline="0" noProof="0" dirty="0" err="1">
                <a:ln>
                  <a:noFill/>
                </a:ln>
                <a:solidFill>
                  <a:schemeClr val="tx1"/>
                </a:solidFill>
                <a:effectLst/>
                <a:uLnTx/>
                <a:uFillTx/>
                <a:latin typeface="+mn-lt"/>
                <a:ea typeface="+mn-ea"/>
                <a:cs typeface="+mn-cs"/>
              </a:rPr>
              <a:t>tentang</a:t>
            </a:r>
            <a:r>
              <a:rPr kumimoji="0" lang="en-US" sz="2400" b="0" i="0" u="none" strike="noStrike" kern="0" cap="none" spc="0" normalizeH="0" baseline="0" noProof="0" dirty="0">
                <a:ln>
                  <a:noFill/>
                </a:ln>
                <a:solidFill>
                  <a:schemeClr val="tx1"/>
                </a:solidFill>
                <a:effectLst/>
                <a:uLnTx/>
                <a:uFillTx/>
                <a:latin typeface="+mn-lt"/>
                <a:ea typeface="+mn-ea"/>
                <a:cs typeface="+mn-cs"/>
              </a:rPr>
              <a:t> standard </a:t>
            </a:r>
            <a:r>
              <a:rPr kumimoji="0" lang="id-ID" sz="2400" b="0" i="0" u="none" strike="noStrike" kern="0" cap="none" spc="0" normalizeH="0" baseline="0" noProof="0" dirty="0">
                <a:ln>
                  <a:noFill/>
                </a:ln>
                <a:solidFill>
                  <a:schemeClr val="tx1"/>
                </a:solidFill>
                <a:effectLst/>
                <a:uLnTx/>
                <a:uFillTx/>
                <a:latin typeface="+mn-lt"/>
                <a:ea typeface="+mn-ea"/>
                <a:cs typeface="+mn-cs"/>
              </a:rPr>
              <a:t>d</a:t>
            </a:r>
            <a:r>
              <a:rPr kumimoji="0" lang="en-US" sz="2400" b="0" i="0" u="none" strike="noStrike" kern="0" cap="none" spc="0" normalizeH="0" baseline="0" noProof="0" dirty="0" smtClean="0">
                <a:ln>
                  <a:noFill/>
                </a:ln>
                <a:solidFill>
                  <a:schemeClr val="tx1"/>
                </a:solidFill>
                <a:effectLst/>
                <a:uLnTx/>
                <a:uFillTx/>
                <a:latin typeface="+mn-lt"/>
                <a:ea typeface="+mn-ea"/>
                <a:cs typeface="+mn-cs"/>
              </a:rPr>
              <a:t>an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praktek</a:t>
            </a: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akuntansi</a:t>
            </a:r>
            <a:endParaRPr kumimoji="0" lang="id-ID" sz="24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2. </a:t>
            </a:r>
            <a:r>
              <a:rPr kumimoji="0" lang="en-US" sz="2400" b="0" i="0" u="none" strike="noStrike" kern="0" cap="none" spc="0" normalizeH="0" baseline="0" noProof="0" dirty="0" smtClean="0">
                <a:ln>
                  <a:noFill/>
                </a:ln>
                <a:solidFill>
                  <a:schemeClr val="tx1"/>
                </a:solidFill>
                <a:effectLst/>
                <a:uLnTx/>
                <a:uFillTx/>
                <a:latin typeface="+mn-lt"/>
                <a:ea typeface="+mn-ea"/>
                <a:cs typeface="+mn-cs"/>
              </a:rPr>
              <a:t>IFRS </a:t>
            </a:r>
            <a:r>
              <a:rPr kumimoji="0" lang="en-US" sz="2400" b="0" i="0" u="none" strike="noStrike" kern="0" cap="none" spc="0" normalizeH="0" baseline="0" noProof="0" dirty="0" err="1">
                <a:ln>
                  <a:noFill/>
                </a:ln>
                <a:solidFill>
                  <a:schemeClr val="tx1"/>
                </a:solidFill>
                <a:effectLst/>
                <a:uLnTx/>
                <a:uFillTx/>
                <a:latin typeface="+mn-lt"/>
                <a:ea typeface="+mn-ea"/>
                <a:cs typeface="+mn-cs"/>
              </a:rPr>
              <a:t>dalam</a:t>
            </a:r>
            <a:r>
              <a:rPr kumimoji="0" lang="en-US" sz="2400" b="0" i="0" u="none" strike="noStrike" kern="0" cap="none" spc="0" normalizeH="0" baseline="0" noProof="0" dirty="0">
                <a:ln>
                  <a:noFill/>
                </a:ln>
                <a:solidFill>
                  <a:schemeClr val="tx1"/>
                </a:solidFill>
                <a:effectLst/>
                <a:uLnTx/>
                <a:uFillTx/>
                <a:latin typeface="+mn-lt"/>
                <a:ea typeface="+mn-ea"/>
                <a:cs typeface="+mn-cs"/>
              </a:rPr>
              <a:t> </a:t>
            </a:r>
            <a:r>
              <a:rPr kumimoji="0" lang="en-US" sz="2400" b="0" i="0" u="none" strike="noStrike" kern="0" cap="none" spc="0" normalizeH="0" baseline="0" noProof="0" dirty="0" err="1">
                <a:ln>
                  <a:noFill/>
                </a:ln>
                <a:solidFill>
                  <a:schemeClr val="tx1"/>
                </a:solidFill>
                <a:effectLst/>
                <a:uLnTx/>
                <a:uFillTx/>
                <a:latin typeface="+mn-lt"/>
                <a:ea typeface="+mn-ea"/>
                <a:cs typeface="+mn-cs"/>
              </a:rPr>
              <a:t>Uni</a:t>
            </a:r>
            <a:r>
              <a:rPr kumimoji="0" lang="en-US" sz="2400" b="0" i="0" u="none" strike="noStrike" kern="0" cap="none" spc="0" normalizeH="0" baseline="0" noProof="0" dirty="0">
                <a:ln>
                  <a:noFill/>
                </a:ln>
                <a:solidFill>
                  <a:schemeClr val="tx1"/>
                </a:solidFill>
                <a:effectLst/>
                <a:uLnTx/>
                <a:uFillTx/>
                <a:latin typeface="+mn-lt"/>
                <a:ea typeface="+mn-ea"/>
                <a:cs typeface="+mn-cs"/>
              </a:rPr>
              <a:t> </a:t>
            </a:r>
            <a:r>
              <a:rPr kumimoji="0" lang="en-US" sz="2400" b="0" i="0" u="none" strike="noStrike" kern="0" cap="none" spc="0" normalizeH="0" baseline="0" noProof="0" dirty="0" err="1">
                <a:ln>
                  <a:noFill/>
                </a:ln>
                <a:solidFill>
                  <a:schemeClr val="tx1"/>
                </a:solidFill>
                <a:effectLst/>
                <a:uLnTx/>
                <a:uFillTx/>
                <a:latin typeface="+mn-lt"/>
                <a:ea typeface="+mn-ea"/>
                <a:cs typeface="+mn-cs"/>
              </a:rPr>
              <a:t>Eropa</a:t>
            </a:r>
            <a:endParaRPr kumimoji="0" lang="id-ID" sz="24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3.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Sistem</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t>
            </a:r>
            <a:r>
              <a:rPr kumimoji="0" lang="en-US" sz="2400" b="0" i="0" u="none" strike="noStrike" kern="0" cap="none" spc="0" normalizeH="0" baseline="0" noProof="0" dirty="0" err="1">
                <a:ln>
                  <a:noFill/>
                </a:ln>
                <a:solidFill>
                  <a:schemeClr val="tx1"/>
                </a:solidFill>
                <a:effectLst/>
                <a:uLnTx/>
                <a:uFillTx/>
                <a:latin typeface="+mn-lt"/>
                <a:ea typeface="+mn-ea"/>
                <a:cs typeface="+mn-cs"/>
              </a:rPr>
              <a:t>akuntansi</a:t>
            </a:r>
            <a:r>
              <a:rPr kumimoji="0" lang="en-US" sz="2400" b="0" i="0" u="none" strike="noStrike" kern="0" cap="none" spc="0" normalizeH="0" baseline="0" noProof="0" dirty="0">
                <a:ln>
                  <a:noFill/>
                </a:ln>
                <a:solidFill>
                  <a:schemeClr val="tx1"/>
                </a:solidFill>
                <a:effectLst/>
                <a:uLnTx/>
                <a:uFillTx/>
                <a:latin typeface="+mn-lt"/>
                <a:ea typeface="+mn-ea"/>
                <a:cs typeface="+mn-cs"/>
              </a:rPr>
              <a:t> </a:t>
            </a:r>
            <a:r>
              <a:rPr kumimoji="0" lang="en-US" sz="2400" b="0" i="0" u="none" strike="noStrike" kern="0" cap="none" spc="0" normalizeH="0" baseline="0" noProof="0" dirty="0" err="1">
                <a:ln>
                  <a:noFill/>
                </a:ln>
                <a:solidFill>
                  <a:schemeClr val="tx1"/>
                </a:solidFill>
                <a:effectLst/>
                <a:uLnTx/>
                <a:uFillTx/>
                <a:latin typeface="+mn-lt"/>
                <a:ea typeface="+mn-ea"/>
                <a:cs typeface="+mn-cs"/>
              </a:rPr>
              <a:t>keuangan</a:t>
            </a:r>
            <a:r>
              <a:rPr kumimoji="0" lang="en-US" sz="2400" b="0" i="0" u="none" strike="noStrike" kern="0" cap="none" spc="0" normalizeH="0" baseline="0" noProof="0" dirty="0">
                <a:ln>
                  <a:noFill/>
                </a:ln>
                <a:solidFill>
                  <a:schemeClr val="tx1"/>
                </a:solidFill>
                <a:effectLst/>
                <a:uLnTx/>
                <a:uFillTx/>
                <a:latin typeface="+mn-lt"/>
                <a:ea typeface="+mn-ea"/>
                <a:cs typeface="+mn-cs"/>
              </a:rPr>
              <a:t> lima </a:t>
            </a:r>
            <a:r>
              <a:rPr kumimoji="0" lang="en-US" sz="2400" b="0" i="0" u="none" strike="noStrike" kern="0" cap="none" spc="0" normalizeH="0" baseline="0" noProof="0" dirty="0" err="1">
                <a:ln>
                  <a:noFill/>
                </a:ln>
                <a:solidFill>
                  <a:schemeClr val="tx1"/>
                </a:solidFill>
                <a:effectLst/>
                <a:uLnTx/>
                <a:uFillTx/>
                <a:latin typeface="+mn-lt"/>
                <a:ea typeface="+mn-ea"/>
                <a:cs typeface="+mn-cs"/>
              </a:rPr>
              <a:t>negara</a:t>
            </a:r>
            <a:endParaRPr kumimoji="0" lang="id-ID" sz="24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400800" cy="685800"/>
          </a:xfrm>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28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INGGRIS</a:t>
            </a:r>
            <a:endParaRPr kumimoji="0" lang="id-ID" sz="28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a:xfrm>
            <a:off x="609600" y="1219200"/>
            <a:ext cx="8001000" cy="4876800"/>
          </a:xfrm>
        </p:spPr>
        <p:txBody>
          <a:bodyPr vert="horz" wrap="square" lIns="91440" tIns="45720" rIns="91440" bIns="45720" numCol="1" anchor="t" anchorCtr="0" compatLnSpc="1"/>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 </a:t>
            </a:r>
            <a:r>
              <a:rPr kumimoji="0" lang="fi-FI"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 Inggris berkembang sebagai cabang ilmu yang independen dan secara pragmatis menyikapi kebutuhan dan praktik usaha</a:t>
            </a: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Laporan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keuangan : laporan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direksi, laporan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laba dan rugi serta neraca, laporan arus kas, laporan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total keuntungan dan kerugian yang diakui, laporan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kebijakan akuntansi, catatan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atas referensi dalam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laporan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keuangan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dan laporan auditor. </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Seluruh perusahaan inggris diperbolehkan menggunakan IFRS.</a:t>
            </a: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5410200"/>
          </a:xfrm>
        </p:spPr>
        <p:txBody>
          <a:bodyPr vert="horz" wrap="square" lIns="91440" tIns="45720" rIns="91440" bIns="45720" numCol="1" anchor="t" anchorCtr="0" compatLnSpc="1">
            <a:normAutofit fontScale="92500"/>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fi-FI"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Berikut enam badan akuntansi di Inggris yang berhubungan dengan komite konsultatif badan akuntansi yang berdiri pada tahun 1970 :</a:t>
            </a:r>
            <a:endPar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 Institut Akuntan berizin resmi di Inggris dan di Wales (</a:t>
            </a:r>
            <a:r>
              <a:rPr kumimoji="0" lang="id-ID"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The Institute of Chartered Accountants</a:t>
            </a:r>
            <a:r>
              <a:rPr kumimoji="0" lang="id-ID" sz="2300" b="0" i="1"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d-ID"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in England and Wales – ICAEW</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b.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Institut</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beri</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z</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in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resmi</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di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Irlandia</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The Institute of Chartered</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Accountants in Ireland -</a:t>
            </a:r>
            <a:r>
              <a:rPr kumimoji="0" lang="id-ID"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ICAI</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c.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Institut</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beri</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z</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in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resmi</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di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Skotlandia</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The Institute of Chartered  Accountants in Scotland – ICAS</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Asosiasi</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beri</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z</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in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resmi</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dan</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bersertifikat</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The Association of Chartered Certified Accountants</a:t>
            </a:r>
            <a:r>
              <a:rPr kumimoji="0" lang="id-ID"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ACCA</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e.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Institut</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Manajemen</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beri</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z</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in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resmi</a:t>
            </a:r>
            <a:r>
              <a:rPr kumimoji="0" lang="id-ID" sz="23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The Chartered Institute of </a:t>
            </a:r>
            <a:r>
              <a:rPr kumimoji="0" lang="en-SG" sz="2300" b="0" i="1"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Mana</a:t>
            </a:r>
            <a:r>
              <a:rPr kumimoji="0" lang="id-ID"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g</a:t>
            </a:r>
            <a:r>
              <a:rPr kumimoji="0" lang="en-SG" sz="2300" b="0" i="1"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ement</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1"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Accountan</a:t>
            </a:r>
            <a:r>
              <a:rPr kumimoji="0" lang="id-ID"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s</a:t>
            </a:r>
            <a:r>
              <a:rPr kumimoji="0" lang="id-ID"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CIMA</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f.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Institut</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Keuangan</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dan</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Publik</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berijin</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resmi</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The Chartered Institute of Public Finance and Accountancy</a:t>
            </a:r>
            <a:r>
              <a:rPr kumimoji="0" lang="id-ID" sz="2300" b="0" i="1"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SG"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(CIPFA)</a:t>
            </a:r>
            <a:r>
              <a:rPr kumimoji="0" lang="id-ID" sz="23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3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19200"/>
            <a:ext cx="7848600" cy="4800600"/>
          </a:xfrm>
        </p:spPr>
        <p:txBody>
          <a:bodyPr vert="horz" wrap="square" lIns="91440" tIns="45720" rIns="91440" bIns="45720" numCol="1" anchor="t" anchorCtr="0" compatLnSpc="1">
            <a:normAutofit fontScale="92500" lnSpcReduction="10000"/>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fi-FI"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Dua sumber utama standar akuntansi keuangan di Inggris adalah hukum perusahaan dan profesi </a:t>
            </a: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Undang</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undang </a:t>
            </a:r>
            <a:r>
              <a:rPr kumimoji="0" lang="fi-FI"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tahun 1981 juga menetapkan lima prinsip dasar akuntansi</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meliputi</a:t>
            </a:r>
            <a:r>
              <a:rPr kumimoji="0" lang="fi-FI"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 Pendapatan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dan beban harus ditandingkan menurut dasar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akrual.</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b. Pos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aktiva dan kewajiban secara terpisah dalam setiap kategori aktiva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dan kewajiban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dinilai secara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terpisah.</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c. Prinsip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konversatisme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kehati -hatian</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diterapkan, khususnya dalam pengakuan realisasi laba dan seluruh kewajiban dan kerugian yang </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diketahui.</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 </a:t>
            </a: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Penerapan </a:t>
            </a:r>
            <a:r>
              <a:rPr kumimoji="0" lang="fi-FI"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kebijakan akuntansi yang konsisten dari tahun ke tahun </a:t>
            </a: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diwajibkan</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e. </a:t>
            </a: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Prinsip </a:t>
            </a:r>
            <a:r>
              <a:rPr kumimoji="0" lang="fi-FI"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kelangsungan usaha diterapkan untuk perusahaan yang menggunakan </a:t>
            </a:r>
            <a:r>
              <a:rPr kumimoji="0" lang="fi-FI"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akuntansi</a:t>
            </a: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2323653"/>
            <a:ext cx="6777317" cy="2476948"/>
          </a:xfrm>
        </p:spPr>
        <p:txBody>
          <a:bodyPr vert="horz" wrap="square" lIns="91440" tIns="45720" rIns="91440" bIns="45720" numCol="1" anchor="t" anchorCtr="0" compatLnSpc="1">
            <a:normAutofit/>
          </a:bodyPr>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id-ID" sz="3200" b="0"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40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Algerian" panose="04020705040A02060702" pitchFamily="82" charset="0"/>
                <a:ea typeface="+mn-ea"/>
                <a:cs typeface="+mn-cs"/>
              </a:rPr>
              <a:t>TUGAS:</a:t>
            </a:r>
          </a:p>
          <a:p>
            <a:pPr marL="342900" marR="0" lvl="0" indent="-34290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lang="id-ID" sz="3200" b="1" kern="0" dirty="0" smtClean="0">
                <a:solidFill>
                  <a:schemeClr val="tx1"/>
                </a:solidFill>
                <a:effectLst>
                  <a:outerShdw blurRad="38100" dist="38100" dir="2700000" algn="tl">
                    <a:srgbClr val="C0C0C0"/>
                  </a:outerShdw>
                </a:effectLst>
                <a:latin typeface="Algerian" panose="04020705040A02060702" pitchFamily="82" charset="0"/>
              </a:rPr>
              <a:t>Ringkas materi tersebut ..Catat  di buku</a:t>
            </a:r>
            <a:endParaRPr kumimoji="0" lang="id-ID" sz="32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Algerian" panose="04020705040A02060702" pitchFamily="82" charset="0"/>
            </a:endParaRPr>
          </a:p>
          <a:p>
            <a:pPr marL="342900" marR="0" lvl="0" indent="-34290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id-ID" sz="4000" b="1"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Algerian" panose="04020705040A02060702" pitchFamily="82" charset="0"/>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id-ID" sz="3200" b="0"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382000" cy="1219200"/>
          </a:xfrm>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28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1. PENGAMATAN TENTANG STANDAR DAN PRAKTEK AKUNTANSI</a:t>
            </a:r>
            <a:endParaRPr kumimoji="0" lang="id-ID" sz="28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a:xfrm>
            <a:off x="762000" y="2514600"/>
            <a:ext cx="7772400" cy="2133600"/>
          </a:xfrm>
        </p:spPr>
        <p:txBody>
          <a:bodyPr vert="horz" wrap="square" lIns="91440" tIns="45720" rIns="91440" bIns="45720" numCol="1" anchor="t" anchorCtr="0" compatLnSpc="1">
            <a:normAutofit lnSpcReduction="10000"/>
          </a:bodyPr>
          <a:lstStyle/>
          <a:p>
            <a:pPr marL="0" marR="0" lvl="0" indent="0" algn="ctr" defTabSz="914400" rtl="0" eaLnBrk="0" fontAlgn="base" latinLnBrk="0" hangingPunct="0">
              <a:lnSpc>
                <a:spcPct val="100000"/>
              </a:lnSpc>
              <a:spcBef>
                <a:spcPct val="20000"/>
              </a:spcBef>
              <a:spcAft>
                <a:spcPct val="0"/>
              </a:spcAft>
              <a:buClr>
                <a:schemeClr val="hlink"/>
              </a:buClr>
              <a:buSzPct val="70000"/>
              <a:buNone/>
              <a:defRPr/>
            </a:pPr>
            <a:r>
              <a:rPr kumimoji="0" lang="id-ID" sz="36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Standar akuntansi adalah regulasi atau aturan (termasuk pula hukum dan anggaran dasar) yang mengatur penyusunan laporan keuangan. </a:t>
            </a:r>
            <a:endParaRPr kumimoji="0" lang="id-ID" sz="36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28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PENETAPAN STANDAR</a:t>
            </a:r>
            <a:endParaRPr kumimoji="0" lang="id-ID" sz="28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p:txBody>
          <a:bodyPr vert="horz" wrap="square" lIns="91440" tIns="45720" rIns="91440" bIns="45720" numCol="1" anchor="t" anchorCtr="0" compatLnSpc="1"/>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Penetapan standar adalah proses perumusan atau formulasi standar akuntansi. </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Dengan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demikian, standar akuntansi merupakan hasil dari penetapan standar. Namun demikian, praktik sebenarnya mungkin berbeda dari yang ditentukan oleh standar. </a:t>
            </a: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09600" y="457200"/>
            <a:ext cx="8077200" cy="5638800"/>
          </a:xfrm>
        </p:spPr>
        <p:txBody>
          <a:bodyPr vert="horz" wrap="square" lIns="91440" tIns="45720" rIns="91440" bIns="45720" numCol="1" anchor="t" anchorCtr="0" compatLnSpc="1"/>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Terdapat empat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alasan praktik akuntansi dapat menyimpang dari standar akuntansi :</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1. Dikebanyakan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negara hukum atas ketidak patuhan dengan ketentuan akuntansi resmi cenderung lemah dan tidak efektif.</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 Secara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suka rela perusahaan boleh melaporkan informasi lebih banyak daripada yang diharuskan.</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3. Beberapa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negara memperbolehkan perusahaan untuk mengabaikan standar akuntansi jika dengan melakukannya operasi dan posisi keuangan perusahaan akan tersajikan secara lebih baik hasil.</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4. Dibeberapa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negara standar akuntansi hanya berlaku untuk laporan keuangan perusahaan secara tersendiri dan bukan untuk laporan konsolidasi.</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27664"/>
            <a:ext cx="7924800" cy="1143000"/>
          </a:xfrm>
        </p:spPr>
        <p:txBody>
          <a:bodyPr vert="horz" wrap="square" lIns="91440" tIns="45720" rIns="91440" bIns="45720" numCol="1" anchor="ctr" anchorCtr="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3600" b="1" i="0" u="none" strike="noStrike" kern="0" cap="none" spc="0" normalizeH="0" baseline="0" noProof="0" dirty="0" smtClean="0">
                <a:ln>
                  <a:noFill/>
                </a:ln>
                <a:solidFill>
                  <a:schemeClr val="tx2"/>
                </a:solidFill>
                <a:effectLst/>
                <a:uLnTx/>
                <a:uFillTx/>
                <a:latin typeface="+mj-lt"/>
                <a:ea typeface="+mj-ea"/>
                <a:cs typeface="+mj-cs"/>
              </a:rPr>
              <a:t>Susunan </a:t>
            </a:r>
            <a:r>
              <a:rPr kumimoji="0" lang="id-ID" sz="3600" b="1" i="0" u="none" strike="noStrike" kern="0" cap="none" spc="0" normalizeH="0" baseline="0" noProof="0" dirty="0">
                <a:ln>
                  <a:noFill/>
                </a:ln>
                <a:solidFill>
                  <a:schemeClr val="tx2"/>
                </a:solidFill>
                <a:effectLst/>
                <a:uLnTx/>
                <a:uFillTx/>
                <a:latin typeface="+mj-lt"/>
                <a:ea typeface="+mj-ea"/>
                <a:cs typeface="+mj-cs"/>
              </a:rPr>
              <a:t>standar akuntansi menggabungkan dua </a:t>
            </a:r>
            <a:r>
              <a:rPr kumimoji="0" lang="id-ID" sz="3600" b="1" i="0" u="none" strike="noStrike" kern="0" cap="none" spc="0" normalizeH="0" baseline="0" noProof="0" dirty="0" smtClean="0">
                <a:ln>
                  <a:noFill/>
                </a:ln>
                <a:solidFill>
                  <a:schemeClr val="tx2"/>
                </a:solidFill>
                <a:effectLst/>
                <a:uLnTx/>
                <a:uFillTx/>
                <a:latin typeface="+mj-lt"/>
                <a:ea typeface="+mj-ea"/>
                <a:cs typeface="+mj-cs"/>
              </a:rPr>
              <a:t>kombinasi</a:t>
            </a:r>
            <a:endParaRPr kumimoji="0" lang="id-ID" sz="36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6147" name="Content Placeholder 2"/>
          <p:cNvSpPr>
            <a:spLocks noGrp="1"/>
          </p:cNvSpPr>
          <p:nvPr>
            <p:ph idx="1"/>
          </p:nvPr>
        </p:nvSpPr>
        <p:spPr>
          <a:xfrm>
            <a:off x="685800" y="2438400"/>
            <a:ext cx="7772400" cy="3810000"/>
          </a:xfrm>
        </p:spPr>
        <p:txBody>
          <a:bodyPr vert="horz" wrap="square" lIns="91440" tIns="45720" rIns="91440" bIns="45720" numCol="1" anchor="t" anchorCtr="0" compatLnSpc="1">
            <a:normAutofit/>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Penetapan standar akuntansi umumnya melibatkan gabungan kelompok :  </a:t>
            </a:r>
            <a:endPar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1. Sektor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swasta meliputi profesi akuntansi dan kelompok lain yang dipengaruhi proses pelaporan keuangan seperti pengguna, penyusunan laporan keuangan dan para karyawan.</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 Sektor </a:t>
            </a: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publik termasuk badan – badan seperti otoritas pajak, kementrian yang bertanggung jawab atas hukum komersial dan komisi pasar modal.</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36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PENGERTIAN IFRS</a:t>
            </a:r>
            <a:endParaRPr kumimoji="0" lang="id-ID" sz="36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p:txBody>
          <a:bodyPr vert="horz" wrap="square" lIns="91440" tIns="45720" rIns="91440" bIns="45720" numCol="1" anchor="t" anchorCtr="0" compatLnSpc="1"/>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rPr>
              <a:t>IFRS (Internasional financial accounting standar / Standar pelaporan keuangan internasinal) adalah bagian dari akuntansi internasional yang mengatur dan melaporkan informasi keuangan setiap negara.</a:t>
            </a: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id-ID" sz="36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2. IFRS DALAM UNI EROPA</a:t>
            </a:r>
            <a:endParaRPr kumimoji="0" lang="id-ID" sz="3600" b="1" i="0" u="none" strike="noStrike" kern="0" cap="none" spc="0" normalizeH="0" baseline="0" noProof="0" dirty="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3" name="Content Placeholder 2"/>
          <p:cNvSpPr>
            <a:spLocks noGrp="1"/>
          </p:cNvSpPr>
          <p:nvPr>
            <p:ph idx="1"/>
          </p:nvPr>
        </p:nvSpPr>
        <p:spPr/>
        <p:txBody>
          <a:bodyPr vert="horz" wrap="square" lIns="91440" tIns="45720" rIns="91440" bIns="45720" numCol="1" anchor="t" anchorCtr="0" compatLnSpc="1">
            <a:normAutofit lnSpcReduction="10000"/>
          </a:bodyPr>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Pada tahun 2002, uni Eropa menyetujui sebuah aturan akuntansi yang mengharuskan semua perusahaan uni eropa yang terdaftar dalam sebuah pasar resmi untuk mengikuti IFRS dalam laporan keuangan gabungan mereka dimulai pada tahun 2005.</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Laporan keuangan IFRS terdiri atas negara gabungan, laporan laba/rugi, laporan kas, laporan perubahan ekuitas (atau laporan laba/rugi dan pengeluaran yang diakui) dan catatan penjelasan. </a:t>
            </a: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2438400" y="1219200"/>
            <a:ext cx="6477000" cy="4876800"/>
          </a:xfrm>
        </p:spPr>
        <p:txBody>
          <a:bodyPr vert="horz" wrap="square" lIns="91440" tIns="45720" rIns="91440" bIns="45720" numCol="1" anchor="t" anchorCtr="0" compatLnSpc="1"/>
          <a:lstStyle/>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Ungkapan pencatatan harus mencakup : </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1. Kebijakan akuntansi yang diikuti.</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 Penilaian yang dibuat oleh manajemen dalam menetapkan kebijakan akuntansi yang penting.</a:t>
            </a:r>
          </a:p>
          <a:p>
            <a:pPr marL="0" marR="0" lvl="0" indent="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id-ID" sz="2400"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3. Asumsi utama mengenai masa depan dan sumber – sumber penting tentang ketidak pastian estimasi.</a:t>
            </a:r>
          </a:p>
          <a:p>
            <a:pPr marL="342900" marR="0" lvl="0" indent="-342900" algn="just"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id-ID" sz="24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7</TotalTime>
  <Words>1338</Words>
  <Application>Microsoft Office PowerPoint</Application>
  <PresentationFormat>On-screen Show (4:3)</PresentationFormat>
  <Paragraphs>106</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Austin</vt:lpstr>
      <vt:lpstr>AKUNTANSI INTERNASIONAL</vt:lpstr>
      <vt:lpstr>PowerPoint Presentation</vt:lpstr>
      <vt:lpstr>1. PENGAMATAN TENTANG STANDAR DAN PRAKTEK AKUNTANSI</vt:lpstr>
      <vt:lpstr>PENETAPAN STANDAR</vt:lpstr>
      <vt:lpstr>PowerPoint Presentation</vt:lpstr>
      <vt:lpstr>Susunan standar akuntansi menggabungkan dua kombinasi</vt:lpstr>
      <vt:lpstr>PENGERTIAN IFRS</vt:lpstr>
      <vt:lpstr>2. IFRS DALAM UNI EROPA</vt:lpstr>
      <vt:lpstr>PowerPoint Presentation</vt:lpstr>
      <vt:lpstr>3. SISTEM AKUNTANSI KEUANGAN LIMA NEGARA</vt:lpstr>
      <vt:lpstr>PRANCIS</vt:lpstr>
      <vt:lpstr>PowerPoint Presentation</vt:lpstr>
      <vt:lpstr>JERMAN</vt:lpstr>
      <vt:lpstr>PowerPoint Presentation</vt:lpstr>
      <vt:lpstr>PowerPoint Presentation</vt:lpstr>
      <vt:lpstr>BELANDA</vt:lpstr>
      <vt:lpstr>PowerPoint Presentation</vt:lpstr>
      <vt:lpstr>PowerPoint Presentation</vt:lpstr>
      <vt:lpstr>REPUBLIK CEKO</vt:lpstr>
      <vt:lpstr>INGGRIS</vt:lpstr>
      <vt:lpstr>PowerPoint Presentation</vt:lpstr>
      <vt:lpstr>PowerPoint Presentation</vt:lpstr>
      <vt:lpstr>PowerPoint Presentation</vt:lpstr>
    </vt:vector>
  </TitlesOfParts>
  <Company>Prive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UserXP</dc:creator>
  <cp:lastModifiedBy>HP</cp:lastModifiedBy>
  <cp:revision>191</cp:revision>
  <dcterms:created xsi:type="dcterms:W3CDTF">2008-03-15T09:56:47Z</dcterms:created>
  <dcterms:modified xsi:type="dcterms:W3CDTF">2021-10-11T03:42:03Z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C5535483AB384319A30A3D61F3707CAB</vt:lpwstr>
  </property>
  <property fmtid="{D5CDD505-2E9C-101B-9397-08002B2CF9AE}" pid="3" name="KSOProductBuildVer">
    <vt:lpwstr>1057-11.2.0.10258</vt:lpwstr>
  </property>
</Properties>
</file>