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5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/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777B36E-1006-42AC-AAEC-D8C4C940568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98FD2-B9D3-44B1-A041-238CD82E21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1BCD9-C3AD-4F12-9FEC-7178CA4DD8F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857BA-AABD-433B-B2D1-9E82808055D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0FEDB-24A7-4558-90A2-265F3440C10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FCBF5-9FC9-4D73-82F2-C907F788195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CA14A-CBAB-4003-A2CD-3FF4F4C2CFE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67FC6-7B0B-4098-AB26-A52D9E05211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A71DC-486C-4B30-88CA-58490D53BD9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B5476-7D66-4BCF-AC04-58283D0ABB1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BD35-75DC-488C-8050-4E0B58A670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/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4101" name="Freeform 5"/>
              <p:cNvSpPr/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33" name="Group 6"/>
            <p:cNvGrpSpPr/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1" compatLnSpc="1"/>
          <a:lstStyle>
            <a:lvl1pPr eaLnBrk="1" hangingPunct="1">
              <a:defRPr sz="26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0784C51-8FDA-473A-8967-223E0331A1A4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880864" y="1844824"/>
            <a:ext cx="8229600" cy="151216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ANALISIS </a:t>
            </a:r>
            <a:r>
              <a:rPr lang="id-ID" sz="4000" dirty="0" smtClean="0"/>
              <a:t>KELAYAKAN </a:t>
            </a:r>
            <a:r>
              <a:rPr lang="en-US" sz="4000" dirty="0" smtClean="0"/>
              <a:t>INVESTASI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1187624" y="3717032"/>
            <a:ext cx="8229600" cy="1224136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d-ID" sz="4400" dirty="0" smtClean="0"/>
              <a:t>Dosen: </a:t>
            </a:r>
          </a:p>
          <a:p>
            <a:pPr eaLnBrk="1" hangingPunct="1"/>
            <a:r>
              <a:rPr lang="id-ID" dirty="0" smtClean="0"/>
              <a:t>DR. HAERUDDIN,S.E.,M.M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49450" cy="1230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665"/>
            <a:ext cx="1298937" cy="109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Payback Period</a:t>
            </a:r>
            <a:r>
              <a:rPr lang="en-US" smtClean="0"/>
              <a:t> (PP)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Metode </a:t>
            </a:r>
            <a:r>
              <a:rPr lang="en-US" sz="2400" i="1" smtClean="0"/>
              <a:t>Payback Period</a:t>
            </a:r>
            <a:r>
              <a:rPr lang="en-US" sz="2400" smtClean="0"/>
              <a:t> (PP) merupakan suatu periode yang diperlukan untuk menutup kembali pengeluaran suatu investasi dengan menggunakan aliran kas masuk netto (</a:t>
            </a:r>
            <a:r>
              <a:rPr lang="en-US" sz="2400" i="1" smtClean="0"/>
              <a:t>proceeds</a:t>
            </a:r>
            <a:r>
              <a:rPr lang="en-US" sz="2400" smtClean="0"/>
              <a:t>) yang diperoleh.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	Rumus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               </a:t>
            </a:r>
            <a:r>
              <a:rPr lang="en-US" sz="2400" b="1" smtClean="0"/>
              <a:t>Capital Outlays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smtClean="0"/>
              <a:t>	PP = ------------------------- x 1 tahun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smtClean="0"/>
              <a:t>	               Proceeds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Payback Period</a:t>
            </a:r>
            <a:r>
              <a:rPr lang="en-US" smtClean="0"/>
              <a:t> (PP)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Kriteria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	apabila payback period lebih pendek dibanding jangka waktu kredit (apabila dananya berasal dari pinjaman) yang diisyaratkan oleh investor atau pihak bank, maka investasi diterima.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Kelemahan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	-  mengabaikan nilai waktu uang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	-  mengabaikan proceeds setelah PP dicapai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	-  mengabaikan nilai sisa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Payback Period</a:t>
            </a:r>
            <a:r>
              <a:rPr lang="en-US" smtClean="0"/>
              <a:t> (PP)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Contoh : (Jika Proceed Tiap tahun sama)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Proyek B membutuhkan investasi sebesar Rp. 120.000.000. proceeds diperkirakan Rp. 40.000.000 per tahun selama 6 tahun.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Penyelesaian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Rp. 120.000.000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PP = ------------------------- x 1 tahun = 3 Tahun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Rp. 40.000.000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Payback Period</a:t>
            </a:r>
            <a:r>
              <a:rPr lang="en-US" smtClean="0"/>
              <a:t> (PP)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40195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Proyek B membutuhkan investasi sebesar Rp. 120.000.000. proceeds diperkirakan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Tahun 1   Rp. 50.000.000 		Tahun 4   Rp. 30.000.000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Tahun 2   Rp. 50.000.000 		Tahun 5   Rp. 20.000.000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Tahun 3   Rp. 40.000.000 		Tahun 6   Rp. 20.000.000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Penyelesaian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Outlays (Investasi)		 Rp. 120.000.000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Proceed Th. 1		(</a:t>
            </a:r>
            <a:r>
              <a:rPr lang="en-US" sz="1700" u="sng" smtClean="0"/>
              <a:t>Rp.   50.000.000)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			 Rp.   70.000.000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Proceed Th. 2		(</a:t>
            </a:r>
            <a:r>
              <a:rPr lang="en-US" sz="1700" u="sng" smtClean="0"/>
              <a:t>Rp.   50.000.000)</a:t>
            </a:r>
            <a:endParaRPr lang="en-US" sz="170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			 Rp.   20.000.000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smtClean="0"/>
              <a:t>PP = 2 Tahun + [(20.000.000 / 40.000.000) x 1 tahun] = 2 Tahun 6 Bulan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Net Present Value</a:t>
            </a:r>
            <a:r>
              <a:rPr lang="en-US" smtClean="0"/>
              <a:t> (NPV)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Metode </a:t>
            </a:r>
            <a:r>
              <a:rPr lang="en-US" sz="2000" i="1" smtClean="0"/>
              <a:t>Net Present Value</a:t>
            </a:r>
            <a:r>
              <a:rPr lang="en-US" sz="2000" smtClean="0"/>
              <a:t> (NPV) merupakan metode untuk mencari selisih antara nilai sekarang dari </a:t>
            </a:r>
            <a:r>
              <a:rPr lang="en-US" sz="2000" i="1" smtClean="0"/>
              <a:t>proceed</a:t>
            </a:r>
            <a:r>
              <a:rPr lang="en-US" sz="2000" smtClean="0"/>
              <a:t> dengan nilai sekarang dari suatu investasi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Rumus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                n        At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NPV =  -Io +  ∑    ------------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               t=0    (1 + r )t</a:t>
            </a:r>
            <a:endParaRPr lang="it-IT" sz="2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sz="2000" smtClean="0"/>
              <a:t>	Dimana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sz="2000" smtClean="0"/>
              <a:t>	Io   =  Nilai investasi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sz="2000" smtClean="0"/>
              <a:t>	At  =  aliran kas netto pada periode t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r    =  Discount rate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t    =  jangka waktu proyek investasi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Net Present Value</a:t>
            </a:r>
            <a:r>
              <a:rPr lang="en-US" smtClean="0"/>
              <a:t> (NPV)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Kriteria kelayakan suatu investasi :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	NPV &gt; 0 atau positif   : investasi layak dan diterima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	NPV ≤ 0 atau negatif  : investasi tidak layak dan ditolak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Net Present Value</a:t>
            </a:r>
            <a:r>
              <a:rPr lang="en-US" smtClean="0"/>
              <a:t> (NPV)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5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: (</a:t>
            </a:r>
            <a:r>
              <a:rPr lang="en-US" sz="2000" dirty="0" err="1" smtClean="0"/>
              <a:t>Jika</a:t>
            </a:r>
            <a:r>
              <a:rPr lang="en-US" sz="2000" dirty="0" smtClean="0"/>
              <a:t> Proceed </a:t>
            </a:r>
            <a:r>
              <a:rPr lang="en-US" sz="2000" dirty="0" err="1" smtClean="0"/>
              <a:t>Tiap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Proyek</a:t>
            </a:r>
            <a:r>
              <a:rPr lang="en-US" sz="2000" dirty="0" smtClean="0"/>
              <a:t> B </a:t>
            </a:r>
            <a:r>
              <a:rPr lang="en-US" sz="2000" dirty="0" err="1" smtClean="0"/>
              <a:t>membutuhkan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</a:t>
            </a:r>
            <a:r>
              <a:rPr lang="en-US" sz="2000" dirty="0" err="1" smtClean="0"/>
              <a:t>Rp</a:t>
            </a:r>
            <a:r>
              <a:rPr lang="en-US" sz="2000" dirty="0" smtClean="0"/>
              <a:t>. 120.000.000. proceeds </a:t>
            </a:r>
            <a:r>
              <a:rPr lang="en-US" sz="2000" dirty="0" err="1" smtClean="0"/>
              <a:t>diperkirakan</a:t>
            </a:r>
            <a:r>
              <a:rPr lang="en-US" sz="2000" dirty="0" smtClean="0"/>
              <a:t> </a:t>
            </a:r>
            <a:r>
              <a:rPr lang="en-US" sz="2000" dirty="0" err="1" smtClean="0"/>
              <a:t>Rp</a:t>
            </a:r>
            <a:r>
              <a:rPr lang="en-US" sz="2000" dirty="0" smtClean="0"/>
              <a:t>. 40.000.000 per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6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rate of return = 10 %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Penyelesaian</a:t>
            </a:r>
            <a:r>
              <a:rPr lang="en-US" sz="2000" dirty="0" smtClean="0"/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NPV = - </a:t>
            </a:r>
            <a:r>
              <a:rPr lang="en-US" sz="2000" dirty="0" err="1" smtClean="0"/>
              <a:t>Rp</a:t>
            </a:r>
            <a:r>
              <a:rPr lang="en-US" sz="2000" dirty="0" smtClean="0"/>
              <a:t>. 120.000.000 + </a:t>
            </a:r>
            <a:r>
              <a:rPr lang="en-US" sz="2000" dirty="0" err="1" smtClean="0"/>
              <a:t>Rp</a:t>
            </a:r>
            <a:r>
              <a:rPr lang="en-US" sz="2000" dirty="0" smtClean="0"/>
              <a:t>. 40.000.000 (4,3553)</a:t>
            </a:r>
            <a:r>
              <a:rPr lang="en-US" sz="2000" baseline="30000" dirty="0" smtClean="0"/>
              <a:t>*)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NPV = - </a:t>
            </a:r>
            <a:r>
              <a:rPr lang="en-US" sz="2000" dirty="0" err="1" smtClean="0"/>
              <a:t>Rp</a:t>
            </a:r>
            <a:r>
              <a:rPr lang="en-US" sz="2000" dirty="0" smtClean="0"/>
              <a:t>. 120.000.000 + </a:t>
            </a:r>
            <a:r>
              <a:rPr lang="en-US" sz="2000" dirty="0" err="1" smtClean="0"/>
              <a:t>Rp</a:t>
            </a:r>
            <a:r>
              <a:rPr lang="en-US" sz="2000" dirty="0" smtClean="0"/>
              <a:t>. 174.212.000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NPV = </a:t>
            </a:r>
            <a:r>
              <a:rPr lang="en-US" sz="2000" dirty="0" err="1" smtClean="0"/>
              <a:t>Rp</a:t>
            </a:r>
            <a:r>
              <a:rPr lang="en-US" sz="2000" dirty="0" smtClean="0"/>
              <a:t>. 54.212.000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 </a:t>
            </a:r>
            <a:r>
              <a:rPr lang="en-US" sz="2000" baseline="30000" dirty="0" smtClean="0"/>
              <a:t>*) </a:t>
            </a:r>
            <a:r>
              <a:rPr lang="en-US" sz="2000" dirty="0" err="1" smtClean="0"/>
              <a:t>Lihat</a:t>
            </a:r>
            <a:r>
              <a:rPr lang="en-US" sz="2000" dirty="0" smtClean="0"/>
              <a:t>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sekarang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Anuity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Net Present Value</a:t>
            </a:r>
            <a:r>
              <a:rPr lang="en-US" smtClean="0"/>
              <a:t> (NPV)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smtClean="0"/>
              <a:t>Contoh Perhitungan Jika Proceeds per tahun tidak sama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2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smtClean="0"/>
              <a:t>Proyek B membutuhkan investasi sebesar Rp. 120.000.000. Tingkat bunga (</a:t>
            </a:r>
            <a:r>
              <a:rPr lang="en-US" sz="2200" i="1" smtClean="0"/>
              <a:t>Rate of Return</a:t>
            </a:r>
            <a:r>
              <a:rPr lang="en-US" sz="2200" smtClean="0"/>
              <a:t>) = 10 %, proceeds diperkirakan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2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Tahun 1   Rp. 50.000.000 		Tahun 4   Rp. 30.000.000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Tahun 2   Rp. 50.000.000 		Tahun 5   Rp. 20.000.000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Tahun 3   Rp. 40.000.000 		Tahun 6   Rp. 20.000.000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Net Present Value</a:t>
            </a:r>
            <a:r>
              <a:rPr lang="en-US" smtClean="0"/>
              <a:t> (NPV)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492375"/>
            <a:ext cx="619283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116013" y="5805488"/>
            <a:ext cx="6551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/>
              <a:t>*) </a:t>
            </a:r>
            <a:r>
              <a:rPr lang="en-US" b="1" dirty="0" err="1"/>
              <a:t>Lihat</a:t>
            </a:r>
            <a:r>
              <a:rPr lang="en-US" b="1" dirty="0"/>
              <a:t> </a:t>
            </a:r>
            <a:r>
              <a:rPr lang="en-US" b="1" dirty="0" err="1"/>
              <a:t>Tabel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sekarang</a:t>
            </a:r>
            <a:r>
              <a:rPr lang="en-US" b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Metode</a:t>
            </a:r>
            <a:r>
              <a:rPr lang="en-US" smtClean="0"/>
              <a:t> </a:t>
            </a:r>
            <a:r>
              <a:rPr lang="en-US" i="1" smtClean="0"/>
              <a:t>Profitability </a:t>
            </a:r>
            <a:r>
              <a:rPr lang="en-US" i="1" dirty="0" smtClean="0"/>
              <a:t>Index</a:t>
            </a:r>
            <a:r>
              <a:rPr lang="en-US" dirty="0" smtClean="0"/>
              <a:t> (PI)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Metode </a:t>
            </a:r>
            <a:r>
              <a:rPr lang="en-US" sz="2000" i="1" smtClean="0"/>
              <a:t>Propability Index</a:t>
            </a:r>
            <a:r>
              <a:rPr lang="en-US" sz="2000" smtClean="0"/>
              <a:t> (PI) atau </a:t>
            </a:r>
            <a:r>
              <a:rPr lang="en-US" sz="2000" i="1" smtClean="0"/>
              <a:t>cash ratio </a:t>
            </a:r>
            <a:r>
              <a:rPr lang="en-US" sz="2000" smtClean="0"/>
              <a:t>merupakan metode yang memiliki hasil keputusan sama dengan NPV.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Rumus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 </a:t>
            </a:r>
            <a:r>
              <a:rPr lang="en-US" sz="2000" b="1" smtClean="0"/>
              <a:t>Total PV of Proceed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smtClean="0"/>
              <a:t>	PI = -----------------------------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smtClean="0"/>
              <a:t>	                 Investasi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smtClean="0"/>
              <a:t>	</a:t>
            </a:r>
            <a:r>
              <a:rPr lang="en-US" sz="2000" smtClean="0"/>
              <a:t>Kriteria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Apabila PI &gt; 1, maka rencana investasi layak diterima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smtClean="0"/>
              <a:t>	</a:t>
            </a:r>
            <a:r>
              <a:rPr lang="en-US" sz="2000" smtClean="0"/>
              <a:t>Apabila PI &lt; 1, maka rencana investasi ditolak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PENDAHULUAN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kelangsungan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menyangkut</a:t>
            </a:r>
            <a:r>
              <a:rPr lang="en-US" sz="2400" dirty="0" smtClean="0"/>
              <a:t> </a:t>
            </a:r>
            <a:r>
              <a:rPr lang="en-US" sz="2400" dirty="0" err="1" smtClean="0"/>
              <a:t>dana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,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, </a:t>
            </a:r>
            <a:r>
              <a:rPr lang="en-US" sz="2400" dirty="0" err="1" smtClean="0"/>
              <a:t>pengembalian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timbul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usulan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(</a:t>
            </a:r>
            <a:r>
              <a:rPr lang="en-US" sz="2400" dirty="0" err="1" smtClean="0"/>
              <a:t>layak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),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</a:t>
            </a:r>
            <a:r>
              <a:rPr lang="en-US" sz="2400" dirty="0" err="1" smtClean="0"/>
              <a:t>kas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Propability Index</a:t>
            </a:r>
            <a:r>
              <a:rPr lang="en-US" smtClean="0"/>
              <a:t> (PI)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1624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Berdasarkan contoh yang telah dibuat sebelumnya dalam Metode NPV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2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Untuk proceeds tiap tahun sama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2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smtClean="0"/>
              <a:t>                       </a:t>
            </a:r>
            <a:r>
              <a:rPr lang="en-US" sz="2000" smtClean="0"/>
              <a:t>174.212.000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PI = ------------------- = 1,45 </a:t>
            </a:r>
            <a:r>
              <a:rPr lang="en-US" sz="2000" smtClean="0">
                <a:sym typeface="Wingdings" panose="05000000000000000000" pitchFamily="2" charset="2"/>
              </a:rPr>
              <a:t> &gt; 1 : Proyek diterima</a:t>
            </a:r>
            <a:endParaRPr lang="en-US" sz="20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            120.000.000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2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Untuk proceeds tiap tahun yang berbeda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2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          160.980.000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	PI = ------------------- = 1,34 </a:t>
            </a:r>
            <a:r>
              <a:rPr lang="en-US" sz="2000" smtClean="0">
                <a:sym typeface="Wingdings" panose="05000000000000000000" pitchFamily="2" charset="2"/>
              </a:rPr>
              <a:t> &gt; 1 : Proyek diterima</a:t>
            </a:r>
            <a:endParaRPr lang="en-US" sz="20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smtClean="0"/>
              <a:t>                     120.000.000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Internal Rate Return</a:t>
            </a:r>
            <a:r>
              <a:rPr lang="en-US" smtClean="0"/>
              <a:t> (IRR)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Internal Rate Return</a:t>
            </a:r>
            <a:r>
              <a:rPr lang="en-US" smtClean="0"/>
              <a:t> (IRR) merupakan metode penilaian investasi untuk mencari ringkat bunga yang menyamakan nilai sekarang dari lairan kas netto dan investasi.</a:t>
            </a:r>
          </a:p>
          <a:p>
            <a:pPr eaLnBrk="1" hangingPunct="1"/>
            <a:r>
              <a:rPr lang="en-US" smtClean="0"/>
              <a:t>Pada saat IRR tercapai, maka besarnya NPV = 0, untuk itu menghitung IRR, perlu dicari data NPV yang positif juga NPV yang negatif.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Internal Rate Return</a:t>
            </a:r>
            <a:r>
              <a:rPr lang="en-US" smtClean="0"/>
              <a:t> (IRR)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5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Rumus</a:t>
            </a:r>
            <a:r>
              <a:rPr lang="en-US" sz="2000" dirty="0" smtClean="0"/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Rumus</a:t>
            </a:r>
            <a:r>
              <a:rPr lang="en-US" sz="2000" dirty="0" smtClean="0"/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                           NPV </a:t>
            </a:r>
            <a:r>
              <a:rPr lang="en-US" sz="2000" dirty="0" err="1" smtClean="0"/>
              <a:t>rk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IRR = </a:t>
            </a:r>
            <a:r>
              <a:rPr lang="en-US" sz="2000" dirty="0" err="1" smtClean="0"/>
              <a:t>rk</a:t>
            </a:r>
            <a:r>
              <a:rPr lang="en-US" sz="2000" dirty="0" smtClean="0"/>
              <a:t> +  ------------------------- x (</a:t>
            </a:r>
            <a:r>
              <a:rPr lang="en-US" sz="2000" dirty="0" err="1" smtClean="0"/>
              <a:t>rb</a:t>
            </a:r>
            <a:r>
              <a:rPr lang="en-US" sz="2000" dirty="0" smtClean="0"/>
              <a:t> – </a:t>
            </a:r>
            <a:r>
              <a:rPr lang="en-US" sz="2000" dirty="0" err="1" smtClean="0"/>
              <a:t>rk</a:t>
            </a:r>
            <a:r>
              <a:rPr lang="en-US" sz="2000" dirty="0" smtClean="0"/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                       PV </a:t>
            </a:r>
            <a:r>
              <a:rPr lang="en-US" sz="2000" dirty="0" err="1" smtClean="0"/>
              <a:t>rk</a:t>
            </a:r>
            <a:r>
              <a:rPr lang="en-US" sz="2000" dirty="0" smtClean="0"/>
              <a:t> – PV </a:t>
            </a:r>
            <a:r>
              <a:rPr lang="en-US" sz="2000" dirty="0" err="1" smtClean="0"/>
              <a:t>rb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Dimana</a:t>
            </a:r>
            <a:r>
              <a:rPr lang="en-US" sz="2000" dirty="0" smtClean="0"/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IRR       = internal rate of return</a:t>
            </a:r>
            <a:endParaRPr lang="sv-SE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sz="2000" dirty="0" smtClean="0"/>
              <a:t>Rk         =  tingkat bunga terendah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sz="2000" dirty="0" smtClean="0"/>
              <a:t>Rb         = tingkat bunga tertinggi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sz="2000" dirty="0" smtClean="0"/>
              <a:t>NPV rk  = NPV pada tingkat bunga terendah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sz="2000" dirty="0" smtClean="0"/>
              <a:t>PV rk     = PV of proceed pada tingkat bunga terendah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sz="2000" dirty="0" smtClean="0"/>
              <a:t>PV rb     = PV of proceed pada tingkat bunga tertinggi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Internal Rate Return</a:t>
            </a:r>
            <a:r>
              <a:rPr lang="en-US" smtClean="0"/>
              <a:t> (IRR)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92375"/>
            <a:ext cx="72739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</a:t>
            </a:r>
            <a:r>
              <a:rPr lang="en-US" i="1" smtClean="0"/>
              <a:t>Internal Rate Return</a:t>
            </a:r>
            <a:r>
              <a:rPr lang="en-US" smtClean="0"/>
              <a:t> (IRR)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smtClean="0"/>
              <a:t>                         8.710.000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smtClean="0"/>
              <a:t>IRR = 20 % + ------------------ x 10 % = 20 % + 3,89 % = 23,89 %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smtClean="0"/>
              <a:t>                        22.390.000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492375"/>
            <a:ext cx="73453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SOAL LATIHAN </a:t>
            </a:r>
            <a:r>
              <a:rPr lang="id-ID" dirty="0" smtClean="0"/>
              <a:t>(1)</a:t>
            </a:r>
            <a:r>
              <a:rPr lang="en-US" dirty="0" smtClean="0"/>
              <a:t>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PT. SANGRILLA merencanakan sebuah proyek investasi yang membutuhkan dana investasi sebesar Rp. 450.000.000,-. Umur ekonomis investasi diperkirakan 5 tahun dengan nilai residu Rp. 100.000.000. metode penyusutan yang digunakan adalah metode garis lurus. Proyeksi penjualan 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Tahun 1	350 Juta	Tahun 4	410 Juta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Tahun 2	360 Juta	Tahun 5	430 Juta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smtClean="0"/>
              <a:t>Tahun 3	370 Juta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SOAL LATIHAN (</a:t>
            </a:r>
            <a:r>
              <a:rPr lang="id-ID" dirty="0" smtClean="0"/>
              <a:t>1</a:t>
            </a:r>
            <a:r>
              <a:rPr lang="en-US" dirty="0" smtClean="0"/>
              <a:t>) </a:t>
            </a:r>
            <a:r>
              <a:rPr lang="id-ID" dirty="0" smtClean="0"/>
              <a:t>lanjutan</a:t>
            </a:r>
            <a:r>
              <a:rPr lang="en-US" dirty="0" smtClean="0"/>
              <a:t>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40 %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penyusutan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15.000.000,-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id-ID" dirty="0" smtClean="0"/>
              <a:t>1</a:t>
            </a:r>
            <a:r>
              <a:rPr lang="en-US" dirty="0" smtClean="0"/>
              <a:t>0 %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smtClean="0"/>
              <a:t> 15 </a:t>
            </a:r>
            <a:r>
              <a:rPr lang="en-US" dirty="0" smtClean="0"/>
              <a:t>%.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SOAL</a:t>
            </a:r>
            <a:r>
              <a:rPr lang="id-ID" dirty="0" smtClean="0"/>
              <a:t> LATIHAN</a:t>
            </a:r>
            <a:r>
              <a:rPr lang="en-US" dirty="0" smtClean="0"/>
              <a:t> </a:t>
            </a:r>
            <a:r>
              <a:rPr lang="id-ID" dirty="0" smtClean="0"/>
              <a:t>(</a:t>
            </a:r>
            <a:r>
              <a:rPr lang="en-US" dirty="0" smtClean="0"/>
              <a:t>2</a:t>
            </a:r>
            <a:r>
              <a:rPr lang="id-ID" dirty="0" smtClean="0"/>
              <a:t>)</a:t>
            </a:r>
            <a:r>
              <a:rPr lang="en-US" dirty="0" smtClean="0"/>
              <a:t> 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495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PT.A </a:t>
            </a:r>
            <a:r>
              <a:rPr lang="en-US" sz="2000" dirty="0" err="1" smtClean="0"/>
              <a:t>merencanakan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dana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</a:t>
            </a:r>
            <a:r>
              <a:rPr lang="en-US" sz="2000" dirty="0" err="1" smtClean="0"/>
              <a:t>Rp</a:t>
            </a:r>
            <a:r>
              <a:rPr lang="en-US" sz="2000" dirty="0" smtClean="0"/>
              <a:t>. 500 </a:t>
            </a:r>
            <a:r>
              <a:rPr lang="en-US" sz="2000" dirty="0" err="1" smtClean="0"/>
              <a:t>juta</a:t>
            </a:r>
            <a:r>
              <a:rPr lang="id-ID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 err="1" smtClean="0"/>
              <a:t>Umur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ekonomis</a:t>
            </a:r>
            <a:r>
              <a:rPr lang="en-US" sz="2000" dirty="0" smtClean="0"/>
              <a:t> 5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residu</a:t>
            </a:r>
            <a:r>
              <a:rPr lang="en-US" sz="2000" dirty="0" smtClean="0"/>
              <a:t> 100 </a:t>
            </a:r>
            <a:r>
              <a:rPr lang="en-US" sz="2000" dirty="0" err="1" smtClean="0"/>
              <a:t>juta</a:t>
            </a:r>
            <a:r>
              <a:rPr lang="en-US" sz="2000" dirty="0" smtClean="0"/>
              <a:t>.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penyusutan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lurus</a:t>
            </a:r>
            <a:r>
              <a:rPr lang="en-US" sz="2000" dirty="0" smtClean="0"/>
              <a:t>. </a:t>
            </a:r>
            <a:r>
              <a:rPr lang="en-US" sz="2000" dirty="0" err="1" smtClean="0"/>
              <a:t>Proyeksi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penjualan</a:t>
            </a:r>
            <a:r>
              <a:rPr lang="en-US" sz="2000" dirty="0" smtClean="0"/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err="1" smtClean="0"/>
              <a:t>Tahun</a:t>
            </a:r>
            <a:r>
              <a:rPr lang="en-US" sz="2000" dirty="0" smtClean="0"/>
              <a:t> 		</a:t>
            </a:r>
            <a:r>
              <a:rPr lang="en-US" sz="2000" dirty="0" err="1" smtClean="0"/>
              <a:t>Penjualan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1		350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2		3</a:t>
            </a:r>
            <a:r>
              <a:rPr lang="id-ID" sz="2000" dirty="0" smtClean="0"/>
              <a:t>75</a:t>
            </a:r>
            <a:r>
              <a:rPr lang="en-US" sz="2000" dirty="0" smtClean="0"/>
              <a:t>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3		</a:t>
            </a:r>
            <a:r>
              <a:rPr lang="id-ID" sz="2000" dirty="0" smtClean="0"/>
              <a:t>420</a:t>
            </a:r>
            <a:r>
              <a:rPr lang="en-US" sz="2000" dirty="0" smtClean="0"/>
              <a:t>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4		4</a:t>
            </a:r>
            <a:r>
              <a:rPr lang="id-ID" sz="2000" dirty="0" smtClean="0"/>
              <a:t>5</a:t>
            </a:r>
            <a:r>
              <a:rPr lang="en-US" sz="2000" dirty="0" smtClean="0"/>
              <a:t>0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dirty="0" smtClean="0"/>
              <a:t>5		30</a:t>
            </a:r>
            <a:r>
              <a:rPr lang="id-ID" sz="2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terdiri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id-ID" sz="2000" dirty="0" smtClean="0"/>
              <a:t>45</a:t>
            </a:r>
            <a:r>
              <a:rPr lang="en-US" sz="2000" dirty="0" smtClean="0"/>
              <a:t> %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penyusutan</a:t>
            </a:r>
            <a:r>
              <a:rPr lang="en-US" sz="2000" dirty="0" smtClean="0"/>
              <a:t> 15 </a:t>
            </a:r>
            <a:r>
              <a:rPr lang="en-US" sz="2000" dirty="0" err="1" smtClean="0"/>
              <a:t>juta</a:t>
            </a:r>
            <a:r>
              <a:rPr lang="en-US" sz="2000" dirty="0" smtClean="0"/>
              <a:t>, </a:t>
            </a:r>
            <a:r>
              <a:rPr lang="en-US" sz="2000" dirty="0" err="1" smtClean="0"/>
              <a:t>pajak</a:t>
            </a:r>
            <a:r>
              <a:rPr lang="en-US" sz="2000" dirty="0" smtClean="0"/>
              <a:t> </a:t>
            </a:r>
            <a:r>
              <a:rPr lang="id-ID" sz="2000" dirty="0" smtClean="0"/>
              <a:t>15</a:t>
            </a:r>
            <a:r>
              <a:rPr lang="en-US" sz="2000" dirty="0" smtClean="0"/>
              <a:t> %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keuntungan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 </a:t>
            </a:r>
            <a:r>
              <a:rPr lang="id-ID" sz="2000" dirty="0" smtClean="0"/>
              <a:t>1</a:t>
            </a:r>
            <a:r>
              <a:rPr lang="en-US" sz="2000" dirty="0" smtClean="0"/>
              <a:t>0 %. </a:t>
            </a:r>
            <a:r>
              <a:rPr lang="id-ID" sz="2000" dirty="0" smtClean="0"/>
              <a:t>A</a:t>
            </a:r>
            <a:r>
              <a:rPr lang="en-US" sz="2000" dirty="0" err="1" smtClean="0"/>
              <a:t>pakah</a:t>
            </a:r>
            <a:r>
              <a:rPr lang="en-US" sz="2000" dirty="0" smtClean="0"/>
              <a:t> </a:t>
            </a:r>
            <a:r>
              <a:rPr lang="en-US" sz="2000" dirty="0" err="1" smtClean="0"/>
              <a:t>rencana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layak</a:t>
            </a:r>
            <a:r>
              <a:rPr lang="en-US" sz="2000" dirty="0" smtClean="0"/>
              <a:t> </a:t>
            </a:r>
            <a:r>
              <a:rPr lang="en-US" sz="2000" dirty="0" err="1" smtClean="0"/>
              <a:t>dilaksanakan</a:t>
            </a:r>
            <a:r>
              <a:rPr lang="en-US" sz="2000" dirty="0" smtClean="0"/>
              <a:t> !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Klasifikasi Investasi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smtClean="0"/>
              <a:t>Investasi Penggantian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smtClean="0"/>
              <a:t>Investasi Penambahan Kapasitas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smtClean="0"/>
              <a:t>Investasi Penamabahan Jenis Produk Baru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smtClean="0"/>
              <a:t>Investasi Lain-lain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ALIRAN KAS DALAM INVESTASI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Ada 3 macam aliran kas yang terjadi dalam investasi :</a:t>
            </a:r>
          </a:p>
          <a:p>
            <a:pPr eaLnBrk="1" hangingPunct="1"/>
            <a:r>
              <a:rPr lang="en-US" smtClean="0"/>
              <a:t>Initial cashflow (capital outlays)</a:t>
            </a:r>
          </a:p>
          <a:p>
            <a:pPr eaLnBrk="1" hangingPunct="1"/>
            <a:r>
              <a:rPr lang="en-US" smtClean="0"/>
              <a:t>Operational cashflow</a:t>
            </a:r>
          </a:p>
          <a:p>
            <a:pPr eaLnBrk="1" hangingPunct="1"/>
            <a:r>
              <a:rPr lang="en-US" smtClean="0"/>
              <a:t>Terminal cashflow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CASHFLOW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/>
              <a:t>Initial cash flow (capital outlays</a:t>
            </a:r>
            <a:r>
              <a:rPr lang="en-US" smtClean="0"/>
              <a:t>) merupakan aliran kas yang berhubungan dengan pengeluaran kas pertama kali untuk keperluan investasi.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Yang termasuk dalam </a:t>
            </a:r>
            <a:r>
              <a:rPr lang="en-US" i="1" smtClean="0"/>
              <a:t>capital outlays</a:t>
            </a:r>
            <a:r>
              <a:rPr lang="en-US" smtClean="0"/>
              <a:t> antara lain harga pembelian mesin, biaya pasang, biaya percobaan, biaya balik nama (jika ada) dan biaya-biaya lain yang harus dikeluarkan sampai mesin tersebut siap dioperasikan.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OPERATIONAL CASH FLOW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i="1" smtClean="0"/>
              <a:t>Operational cashflow</a:t>
            </a:r>
            <a:r>
              <a:rPr lang="en-US" sz="2400" smtClean="0"/>
              <a:t> (</a:t>
            </a:r>
            <a:r>
              <a:rPr lang="en-US" sz="2400" i="1" smtClean="0"/>
              <a:t>cash inflow) </a:t>
            </a:r>
            <a:r>
              <a:rPr lang="en-US" sz="2400" smtClean="0"/>
              <a:t>merupakan aliran kas yang terjadi selama umur investasi.</a:t>
            </a:r>
          </a:p>
          <a:p>
            <a:pPr eaLnBrk="1" hangingPunct="1"/>
            <a:r>
              <a:rPr lang="en-US" sz="2400" i="1" smtClean="0"/>
              <a:t>Operational cashflow</a:t>
            </a:r>
            <a:r>
              <a:rPr lang="en-US" sz="2400" smtClean="0"/>
              <a:t> (</a:t>
            </a:r>
            <a:r>
              <a:rPr lang="en-US" sz="2400" i="1" smtClean="0"/>
              <a:t>cash inflow) </a:t>
            </a:r>
            <a:r>
              <a:rPr lang="en-US" sz="2400" smtClean="0"/>
              <a:t>berasal dari pendapatan yang diperoleh dikurangi dengan biaya-biaya yang dikeluarkan perusahaan.</a:t>
            </a:r>
          </a:p>
          <a:p>
            <a:pPr eaLnBrk="1" hangingPunct="1"/>
            <a:r>
              <a:rPr lang="en-US" sz="2400" smtClean="0"/>
              <a:t>aliran kas masuk bersih disebut juga dengan </a:t>
            </a:r>
            <a:r>
              <a:rPr lang="en-US" sz="2400" i="1" smtClean="0"/>
              <a:t>Proceeds</a:t>
            </a:r>
            <a:endParaRPr lang="en-US" sz="2400" smtClean="0"/>
          </a:p>
          <a:p>
            <a:pPr eaLnBrk="1" hangingPunct="1"/>
            <a:r>
              <a:rPr lang="en-US" sz="2400" smtClean="0"/>
              <a:t>Besarnya proceed terdiri dari 2 sumber yaitu laba setelah pajak (</a:t>
            </a:r>
            <a:r>
              <a:rPr lang="en-US" sz="2400" i="1" smtClean="0"/>
              <a:t>earning after tax</a:t>
            </a:r>
            <a:r>
              <a:rPr lang="en-US" sz="2400" smtClean="0"/>
              <a:t>) dan depresiasi.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OPERATIONAL CASH FLOW (2)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Besarnya</a:t>
            </a:r>
            <a:r>
              <a:rPr lang="en-US" dirty="0" smtClean="0"/>
              <a:t> proceeds,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modal </a:t>
            </a:r>
            <a:r>
              <a:rPr lang="en-US" dirty="0" err="1" smtClean="0"/>
              <a:t>sendiri</a:t>
            </a:r>
            <a:r>
              <a:rPr lang="en-US" dirty="0" smtClean="0"/>
              <a:t> 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/>
              <a:t>	</a:t>
            </a:r>
            <a:r>
              <a:rPr lang="en-US" sz="2000" b="1" dirty="0" smtClean="0"/>
              <a:t>Proceeds = </a:t>
            </a:r>
            <a:r>
              <a:rPr lang="en-US" sz="2000" b="1" dirty="0" err="1" smtClean="0"/>
              <a:t>Laba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Bersih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setelah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pajak</a:t>
            </a:r>
            <a:r>
              <a:rPr lang="en-US" sz="2000" b="1" dirty="0" smtClean="0"/>
              <a:t> + </a:t>
            </a:r>
            <a:r>
              <a:rPr lang="en-US" sz="2000" b="1" dirty="0" err="1" smtClean="0"/>
              <a:t>Depresiasi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Besarnya</a:t>
            </a:r>
            <a:r>
              <a:rPr lang="en-US" dirty="0" smtClean="0"/>
              <a:t> proceeds,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modal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/>
              <a:t>	 </a:t>
            </a:r>
            <a:r>
              <a:rPr lang="en-US" sz="2000" b="1" dirty="0" smtClean="0"/>
              <a:t>Proceeds = </a:t>
            </a:r>
            <a:r>
              <a:rPr lang="en-US" sz="2000" b="1" dirty="0" err="1" smtClean="0"/>
              <a:t>Laba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Bersih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setelah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pajak</a:t>
            </a:r>
            <a:r>
              <a:rPr lang="en-US" sz="2000" b="1" dirty="0" smtClean="0"/>
              <a:t> + </a:t>
            </a:r>
            <a:r>
              <a:rPr lang="en-US" sz="2000" b="1" dirty="0" err="1" smtClean="0"/>
              <a:t>Depresiasi</a:t>
            </a:r>
            <a:r>
              <a:rPr lang="en-US" sz="2000" b="1" dirty="0" smtClean="0"/>
              <a:t> + </a:t>
            </a:r>
            <a:r>
              <a:rPr lang="en-US" sz="2000" b="1" dirty="0" err="1" smtClean="0"/>
              <a:t>Bunga</a:t>
            </a:r>
            <a:r>
              <a:rPr lang="en-US" sz="2000" b="1" dirty="0" smtClean="0"/>
              <a:t> (1-</a:t>
            </a:r>
            <a:r>
              <a:rPr lang="id-ID" sz="2000" b="1" dirty="0" smtClean="0"/>
              <a:t> % </a:t>
            </a:r>
            <a:r>
              <a:rPr lang="en-US" sz="2000" b="1" dirty="0" err="1" smtClean="0"/>
              <a:t>Pajak</a:t>
            </a:r>
            <a:r>
              <a:rPr lang="en-US" sz="20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TERMINAL CASHFLOW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i="1" dirty="0" smtClean="0"/>
              <a:t>Terminal </a:t>
            </a:r>
            <a:r>
              <a:rPr lang="en-US" sz="2400" i="1" dirty="0" err="1" smtClean="0"/>
              <a:t>cashflow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</a:t>
            </a:r>
            <a:r>
              <a:rPr lang="en-US" sz="2400" dirty="0" err="1" smtClean="0"/>
              <a:t>kas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habisnya</a:t>
            </a:r>
            <a:r>
              <a:rPr lang="en-US" sz="2400" dirty="0" smtClean="0"/>
              <a:t> </a:t>
            </a:r>
            <a:r>
              <a:rPr lang="en-US" sz="2400" dirty="0" err="1" smtClean="0"/>
              <a:t>umur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ekonomis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i="1" dirty="0" smtClean="0"/>
              <a:t>Terminal </a:t>
            </a:r>
            <a:r>
              <a:rPr lang="en-US" sz="2400" i="1" dirty="0" err="1" smtClean="0"/>
              <a:t>cashflow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sisa</a:t>
            </a:r>
            <a:r>
              <a:rPr lang="en-US" sz="2400" dirty="0" smtClean="0"/>
              <a:t> (</a:t>
            </a:r>
            <a:r>
              <a:rPr lang="en-US" sz="2400" dirty="0" err="1" smtClean="0"/>
              <a:t>residu</a:t>
            </a:r>
            <a:r>
              <a:rPr lang="en-US" sz="2400" dirty="0" smtClean="0"/>
              <a:t>) </a:t>
            </a:r>
            <a:r>
              <a:rPr lang="en-US" sz="2400" dirty="0" err="1" smtClean="0"/>
              <a:t>dari</a:t>
            </a:r>
            <a:r>
              <a:rPr lang="en-US" sz="2400" dirty="0" smtClean="0"/>
              <a:t> a</a:t>
            </a:r>
            <a:r>
              <a:rPr lang="id-ID" sz="2400" dirty="0" smtClean="0"/>
              <a:t>sset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modal </a:t>
            </a:r>
            <a:r>
              <a:rPr lang="en-US" sz="2400" dirty="0" err="1" smtClean="0"/>
              <a:t>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a</a:t>
            </a:r>
            <a:r>
              <a:rPr lang="id-ID" sz="2400" dirty="0" smtClean="0"/>
              <a:t>sset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umur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ekonomisnya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a</a:t>
            </a:r>
            <a:r>
              <a:rPr lang="id-ID" sz="2400" dirty="0" smtClean="0"/>
              <a:t>sset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bersangkutan</a:t>
            </a:r>
            <a:r>
              <a:rPr lang="en-US" sz="2400" dirty="0" smtClean="0"/>
              <a:t>.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PENILAIAN INVESTASI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Payback Period</a:t>
            </a:r>
            <a:r>
              <a:rPr lang="en-US" dirty="0" smtClean="0"/>
              <a:t> (PP)</a:t>
            </a:r>
          </a:p>
          <a:p>
            <a:pPr eaLnBrk="1" hangingPunct="1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Net Present Value</a:t>
            </a:r>
            <a:r>
              <a:rPr lang="en-US" dirty="0" smtClean="0"/>
              <a:t> (NPV)</a:t>
            </a:r>
          </a:p>
          <a:p>
            <a:pPr eaLnBrk="1" hangingPunct="1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Profitability Index</a:t>
            </a:r>
            <a:r>
              <a:rPr lang="en-US" dirty="0" smtClean="0"/>
              <a:t> (PI)</a:t>
            </a:r>
          </a:p>
          <a:p>
            <a:pPr eaLnBrk="1" hangingPunct="1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Internal Rate Return</a:t>
            </a:r>
            <a:r>
              <a:rPr lang="en-US" dirty="0" smtClean="0"/>
              <a:t> (IRR)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1006</Words>
  <Application>Microsoft Office PowerPoint</Application>
  <PresentationFormat>On-screen Show (4:3)</PresentationFormat>
  <Paragraphs>192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Capsules</vt:lpstr>
      <vt:lpstr>ANALISIS KELAYAKAN INVESTASI  </vt:lpstr>
      <vt:lpstr>PENDAHULUAN</vt:lpstr>
      <vt:lpstr>Klasifikasi Investasi</vt:lpstr>
      <vt:lpstr>ALIRAN KAS DALAM INVESTASI</vt:lpstr>
      <vt:lpstr>INITIAL CASHFLOW</vt:lpstr>
      <vt:lpstr>OPERATIONAL CASH FLOW</vt:lpstr>
      <vt:lpstr>OPERATIONAL CASH FLOW (2)</vt:lpstr>
      <vt:lpstr>TERMINAL CASHFLOW</vt:lpstr>
      <vt:lpstr>METODE PENILAIAN INVESTASI</vt:lpstr>
      <vt:lpstr>Metode Payback Period (PP)</vt:lpstr>
      <vt:lpstr>Metode Payback Period (PP)</vt:lpstr>
      <vt:lpstr>Metode Payback Period (PP)</vt:lpstr>
      <vt:lpstr>Metode Payback Period (PP)</vt:lpstr>
      <vt:lpstr>Metode Net Present Value (NPV)</vt:lpstr>
      <vt:lpstr>Metode Net Present Value (NPV)</vt:lpstr>
      <vt:lpstr>Metode Net Present Value (NPV)</vt:lpstr>
      <vt:lpstr>Metode Net Present Value (NPV)</vt:lpstr>
      <vt:lpstr>Metode Net Present Value (NPV)</vt:lpstr>
      <vt:lpstr>Metode Profitability Index (PI)</vt:lpstr>
      <vt:lpstr>Metode Propability Index (PI)</vt:lpstr>
      <vt:lpstr>Metode Internal Rate Return (IRR)</vt:lpstr>
      <vt:lpstr>Metode Internal Rate Return (IRR)</vt:lpstr>
      <vt:lpstr>Metode Internal Rate Return (IRR)</vt:lpstr>
      <vt:lpstr>Metode Internal Rate Return (IRR)</vt:lpstr>
      <vt:lpstr>SOAL LATIHAN (1):</vt:lpstr>
      <vt:lpstr>SOAL LATIHAN (1) lanjutan:</vt:lpstr>
      <vt:lpstr>SOAL LATIHAN (2) :</vt:lpstr>
    </vt:vector>
  </TitlesOfParts>
  <Company>sahabat komputer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6 :  MANAJEMEN KAS</dc:title>
  <dc:creator>ipung</dc:creator>
  <cp:lastModifiedBy>HP</cp:lastModifiedBy>
  <cp:revision>67</cp:revision>
  <dcterms:created xsi:type="dcterms:W3CDTF">2009-10-19T11:15:00Z</dcterms:created>
  <dcterms:modified xsi:type="dcterms:W3CDTF">2021-09-08T15:22:50Z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BC18C7E9A6774FBCABC3EAF7C735F020</vt:lpwstr>
  </property>
  <property fmtid="{D5CDD505-2E9C-101B-9397-08002B2CF9AE}" pid="3" name="KSOProductBuildVer">
    <vt:lpwstr>1057-11.2.0.10258</vt:lpwstr>
  </property>
</Properties>
</file>