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0" r:id="rId4"/>
    <p:sldId id="267" r:id="rId5"/>
    <p:sldId id="268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80" autoAdjust="0"/>
  </p:normalViewPr>
  <p:slideViewPr>
    <p:cSldViewPr>
      <p:cViewPr>
        <p:scale>
          <a:sx n="80" d="100"/>
          <a:sy n="8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C6BE69-CB4D-42C0-AAB0-E8E7ADA03AB2}" type="datetimeFigureOut">
              <a:rPr lang="id-ID" smtClean="0"/>
              <a:t>09/09/2021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5F8BC3-0824-4069-908F-897AD6DD8DC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6087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F8BC3-0824-4069-908F-897AD6DD8DCB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05224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09/09/2021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39558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09/09/2021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53697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09/09/2021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88831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09/09/2021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1314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09/09/2021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0809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09/09/2021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3924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09/09/2021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00264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09/09/2021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01971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09/09/2021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8786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09/09/2021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7753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09/09/2021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24650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A06F9-F5E3-4980-9234-C5E3D59F6477}" type="datetimeFigureOut">
              <a:rPr lang="id-ID" smtClean="0"/>
              <a:t>09/09/2021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92025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HARGA POKOK PESANAN DAN  PROSES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343000"/>
          </a:xfrm>
        </p:spPr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Dosen:</a:t>
            </a:r>
          </a:p>
          <a:p>
            <a:r>
              <a:rPr lang="id-ID" dirty="0" smtClean="0">
                <a:solidFill>
                  <a:srgbClr val="FF0000"/>
                </a:solidFill>
              </a:rPr>
              <a:t>DR. HAERUDDIN,S.E.,M,M</a:t>
            </a:r>
            <a:endParaRPr lang="id-ID" dirty="0">
              <a:solidFill>
                <a:srgbClr val="FF0000"/>
              </a:solidFill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37602"/>
            <a:ext cx="4953000" cy="1388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14" y="137602"/>
            <a:ext cx="1048419" cy="1275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1524000" y="5589239"/>
            <a:ext cx="6400800" cy="1098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sz="2800" b="1" dirty="0" smtClean="0">
                <a:solidFill>
                  <a:schemeClr val="tx1"/>
                </a:solidFill>
              </a:rPr>
              <a:t>Bappeda Kab. Barru </a:t>
            </a:r>
          </a:p>
          <a:p>
            <a:r>
              <a:rPr lang="id-ID" sz="2800" dirty="0" smtClean="0">
                <a:solidFill>
                  <a:schemeClr val="tx1"/>
                </a:solidFill>
              </a:rPr>
              <a:t>09 September 2021</a:t>
            </a:r>
            <a:endParaRPr lang="id-ID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86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Bagaimana pembebanan biaya?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600201"/>
            <a:ext cx="7715200" cy="34129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800" dirty="0"/>
              <a:t>Dalam </a:t>
            </a:r>
            <a:r>
              <a:rPr lang="id-ID" sz="2800" b="1" dirty="0"/>
              <a:t>metode </a:t>
            </a:r>
            <a:r>
              <a:rPr lang="id-ID" sz="2800" b="1" dirty="0" smtClean="0"/>
              <a:t>harga pokok pokok</a:t>
            </a:r>
            <a:r>
              <a:rPr lang="id-ID" sz="2800" dirty="0"/>
              <a:t> pesanan, </a:t>
            </a:r>
            <a:r>
              <a:rPr lang="id-ID" sz="2800" b="1" dirty="0"/>
              <a:t>pembebanan</a:t>
            </a:r>
            <a:r>
              <a:rPr lang="id-ID" sz="2800" dirty="0"/>
              <a:t> biaya dapat menggunakan </a:t>
            </a:r>
            <a:r>
              <a:rPr lang="id-ID" sz="2800" b="1" dirty="0"/>
              <a:t>sistem</a:t>
            </a:r>
            <a:r>
              <a:rPr lang="id-ID" sz="2800" dirty="0"/>
              <a:t> sebagai berikut: </a:t>
            </a:r>
            <a:endParaRPr lang="id-ID" sz="2800" dirty="0" smtClean="0"/>
          </a:p>
          <a:p>
            <a:pPr marL="514350" indent="-514350">
              <a:buAutoNum type="arabicPeriod"/>
            </a:pPr>
            <a:r>
              <a:rPr lang="id-ID" sz="2800" dirty="0" smtClean="0"/>
              <a:t>Semua </a:t>
            </a:r>
            <a:r>
              <a:rPr lang="id-ID" sz="2800" dirty="0"/>
              <a:t>elemen biaya dibebankan berdasarkan biaya sesungguhnya terjadi. ... </a:t>
            </a:r>
            <a:endParaRPr lang="id-ID" sz="2800" dirty="0" smtClean="0"/>
          </a:p>
          <a:p>
            <a:pPr marL="514350" indent="-514350">
              <a:buAutoNum type="arabicPeriod"/>
            </a:pPr>
            <a:r>
              <a:rPr lang="id-ID" sz="2800" dirty="0" smtClean="0"/>
              <a:t>Semua </a:t>
            </a:r>
            <a:r>
              <a:rPr lang="id-ID" sz="2800" dirty="0"/>
              <a:t>elemen biaya dibebankan </a:t>
            </a:r>
            <a:r>
              <a:rPr lang="id-ID" sz="2800" b="1" dirty="0"/>
              <a:t>pada</a:t>
            </a:r>
            <a:r>
              <a:rPr lang="id-ID" sz="2800" dirty="0"/>
              <a:t> produk atas dasar </a:t>
            </a:r>
            <a:r>
              <a:rPr lang="id-ID" sz="2800" b="1" dirty="0"/>
              <a:t>harga pokok</a:t>
            </a:r>
            <a:r>
              <a:rPr lang="id-ID" sz="2800" dirty="0"/>
              <a:t> ditentukan dimuka</a:t>
            </a:r>
          </a:p>
        </p:txBody>
      </p:sp>
    </p:spTree>
    <p:extLst>
      <p:ext uri="{BB962C8B-B14F-4D97-AF65-F5344CB8AC3E}">
        <p14:creationId xmlns:p14="http://schemas.microsoft.com/office/powerpoint/2010/main" val="2523401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Bagaimana cara menentukan HPP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b="1" dirty="0"/>
              <a:t>Cara Menghitung Harga Pokok Penjualan (HPP)</a:t>
            </a:r>
            <a:endParaRPr lang="id-ID" dirty="0"/>
          </a:p>
          <a:p>
            <a:r>
              <a:rPr lang="id-ID" dirty="0"/>
              <a:t>Biaya Bahan Baku = Saldo awal bahan baku + Pembelian bahan baku – Saldo akhir bahan baku.</a:t>
            </a:r>
          </a:p>
          <a:p>
            <a:r>
              <a:rPr lang="id-ID" dirty="0"/>
              <a:t>Biaya produksi = biaya bahan baku + Biaya tenaga kerja langsung + Biaya overhead Produksi</a:t>
            </a:r>
            <a:r>
              <a:rPr lang="id-ID" dirty="0" smtClean="0"/>
              <a:t>.</a:t>
            </a:r>
          </a:p>
          <a:p>
            <a:r>
              <a:rPr lang="id-ID" dirty="0" smtClean="0"/>
              <a:t>HPP = BDP Awal + HP.Produksi-BDP Akhir + Barang Jadi awal-Barang Jadi Akhir </a:t>
            </a: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73792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980728"/>
            <a:ext cx="6501408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id-ID" b="1" dirty="0" smtClean="0"/>
              <a:t>Pokok Pembahasan :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2780928"/>
            <a:ext cx="6552728" cy="2016224"/>
          </a:xfrm>
        </p:spPr>
        <p:txBody>
          <a:bodyPr>
            <a:normAutofit fontScale="85000" lnSpcReduction="20000"/>
          </a:bodyPr>
          <a:lstStyle/>
          <a:p>
            <a:r>
              <a:rPr lang="id-ID" dirty="0" smtClean="0"/>
              <a:t>HARGA POKOK PESANAN</a:t>
            </a:r>
          </a:p>
          <a:p>
            <a:r>
              <a:rPr lang="id-ID" dirty="0" smtClean="0"/>
              <a:t>PENGERTIAN HARGA POKOK PROSES</a:t>
            </a:r>
          </a:p>
          <a:p>
            <a:r>
              <a:rPr lang="id-ID" dirty="0" smtClean="0"/>
              <a:t>KARAKTERISTiK  HARGA  POKOK PESANAN DAN PROSES</a:t>
            </a:r>
          </a:p>
          <a:p>
            <a:r>
              <a:rPr lang="id-ID" dirty="0" smtClean="0"/>
              <a:t>CONTOH </a:t>
            </a:r>
            <a:r>
              <a:rPr lang="id-ID" dirty="0" smtClean="0"/>
              <a:t>KASUS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0983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58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d-ID" sz="6600" b="1" dirty="0" smtClean="0"/>
              <a:t>Pengertian HP. </a:t>
            </a:r>
            <a:r>
              <a:rPr lang="id-ID" sz="6600" b="1" dirty="0" smtClean="0"/>
              <a:t>Pesanan</a:t>
            </a:r>
            <a:endParaRPr lang="id-ID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92897"/>
            <a:ext cx="8229600" cy="2376264"/>
          </a:xfrm>
        </p:spPr>
        <p:txBody>
          <a:bodyPr/>
          <a:lstStyle/>
          <a:p>
            <a:pPr marL="0" indent="0" algn="ctr">
              <a:buNone/>
            </a:pPr>
            <a:r>
              <a:rPr lang="id-ID" dirty="0"/>
              <a:t>Metode </a:t>
            </a:r>
            <a:r>
              <a:rPr lang="id-ID" b="1" dirty="0"/>
              <a:t>harga pokok </a:t>
            </a:r>
            <a:r>
              <a:rPr lang="id-ID" b="1" dirty="0" smtClean="0"/>
              <a:t>pesanan </a:t>
            </a:r>
            <a:r>
              <a:rPr lang="id-ID" dirty="0"/>
              <a:t> merupakan metode pengumpulan biaya produksi yang digunakan oleh perusahaan yang mengolah produknya </a:t>
            </a:r>
            <a:r>
              <a:rPr lang="id-ID" dirty="0" smtClean="0"/>
              <a:t>secara pesanan.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93652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Catering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2376264"/>
          </a:xfrm>
        </p:spPr>
        <p:txBody>
          <a:bodyPr>
            <a:normAutofit fontScale="70000" lnSpcReduction="20000"/>
          </a:bodyPr>
          <a:lstStyle/>
          <a:p>
            <a:r>
              <a:rPr lang="id-ID" sz="2400" dirty="0" smtClean="0"/>
              <a:t>Usaha catering -</a:t>
            </a:r>
            <a:r>
              <a:rPr lang="id-ID" sz="2400" dirty="0" smtClean="0">
                <a:sym typeface="Wingdings" pitchFamily="2" charset="2"/>
              </a:rPr>
              <a:t> berproduksi bilamana ada pesanan. </a:t>
            </a:r>
          </a:p>
          <a:p>
            <a:r>
              <a:rPr lang="id-ID" sz="2400" dirty="0" smtClean="0">
                <a:sym typeface="Wingdings" pitchFamily="2" charset="2"/>
              </a:rPr>
              <a:t>Misalnya Amir akan menikahkan anaknya dan membutuhkan catering untuk undangan 1.000 orang.</a:t>
            </a:r>
          </a:p>
          <a:p>
            <a:r>
              <a:rPr lang="id-ID" sz="2400" dirty="0" smtClean="0">
                <a:sym typeface="Wingdings" pitchFamily="2" charset="2"/>
              </a:rPr>
              <a:t>Perkiraan Amir kalau yang diundang 1.000 orang, maka 1.000 X 2 = 2.000 orang.</a:t>
            </a:r>
          </a:p>
          <a:p>
            <a:pPr marL="0" indent="0">
              <a:buNone/>
            </a:pPr>
            <a:r>
              <a:rPr lang="id-ID" sz="2400" dirty="0" smtClean="0">
                <a:sym typeface="Wingdings" pitchFamily="2" charset="2"/>
              </a:rPr>
              <a:t>Catering  A = menerima pesanan sebanyak 2.000 porsi dengan harga jual Rp. 25.000/porsi. Berarti harga jual Rp. 50.000.000,-</a:t>
            </a:r>
          </a:p>
          <a:p>
            <a:pPr marL="0" indent="0">
              <a:buNone/>
            </a:pPr>
            <a:r>
              <a:rPr lang="id-ID" sz="2400" dirty="0" smtClean="0">
                <a:sym typeface="Wingdings" pitchFamily="2" charset="2"/>
              </a:rPr>
              <a:t>Catering A = 1 porsi  </a:t>
            </a:r>
          </a:p>
          <a:p>
            <a:pPr marL="0" indent="0">
              <a:buNone/>
            </a:pPr>
            <a:r>
              <a:rPr lang="id-ID" sz="2400" dirty="0" smtClean="0">
                <a:sym typeface="Wingdings" pitchFamily="2" charset="2"/>
              </a:rPr>
              <a:t> </a:t>
            </a:r>
          </a:p>
          <a:p>
            <a:pPr marL="0" indent="0">
              <a:buNone/>
            </a:pPr>
            <a:endParaRPr lang="id-ID" sz="2400" dirty="0" smtClean="0">
              <a:sym typeface="Wingdings" pitchFamily="2" charset="2"/>
            </a:endParaRPr>
          </a:p>
          <a:p>
            <a:endParaRPr lang="id-ID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80928"/>
            <a:ext cx="7905750" cy="347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7642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6600" b="1" dirty="0" smtClean="0"/>
              <a:t>Pengertian HP. Proses</a:t>
            </a:r>
            <a:endParaRPr lang="id-ID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2376264"/>
          </a:xfrm>
        </p:spPr>
        <p:txBody>
          <a:bodyPr/>
          <a:lstStyle/>
          <a:p>
            <a:pPr marL="0" indent="0" algn="ctr">
              <a:buNone/>
            </a:pPr>
            <a:r>
              <a:rPr lang="id-ID" dirty="0"/>
              <a:t>Metode </a:t>
            </a:r>
            <a:r>
              <a:rPr lang="id-ID" b="1" dirty="0"/>
              <a:t>harga pokok proses</a:t>
            </a:r>
            <a:r>
              <a:rPr lang="id-ID" dirty="0"/>
              <a:t> merupakan metode pengumpulan biaya produksi yang digunakan oleh perusahaan yang mengolah produknya secara </a:t>
            </a:r>
            <a:r>
              <a:rPr lang="id-ID" dirty="0" smtClean="0"/>
              <a:t>massal.</a:t>
            </a:r>
            <a:endParaRPr lang="id-ID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47936" y="4077072"/>
            <a:ext cx="8229600" cy="20162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id-ID" dirty="0" smtClean="0"/>
              <a:t>IKM = skala menengah ke atas</a:t>
            </a:r>
          </a:p>
          <a:p>
            <a:pPr marL="0" indent="0" algn="ctr">
              <a:buFont typeface="Arial" pitchFamily="34" charset="0"/>
              <a:buNone/>
            </a:pPr>
            <a:r>
              <a:rPr lang="id-ID" sz="2400" dirty="0" smtClean="0"/>
              <a:t>Perusahaan = Departeman BB, Produksi, Kemasan, Pemasaran</a:t>
            </a:r>
          </a:p>
          <a:p>
            <a:pPr marL="0" indent="0" algn="ctr">
              <a:buFont typeface="Arial" pitchFamily="34" charset="0"/>
              <a:buNone/>
            </a:pPr>
            <a:r>
              <a:rPr lang="id-ID" sz="2400" dirty="0" smtClean="0"/>
              <a:t>Seluruh biaya yang terjadi disetiap departmen diakumulasi menjadi biaya produksi.</a:t>
            </a:r>
          </a:p>
          <a:p>
            <a:pPr marL="0" indent="0" algn="ctr">
              <a:buFont typeface="Arial" pitchFamily="34" charset="0"/>
              <a:buNone/>
            </a:pP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2942500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d-ID" sz="4000" b="1" dirty="0" smtClean="0"/>
              <a:t>Bagaimana cara kerja metode harga pokok proses ?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218884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d-ID" sz="2800" b="1" dirty="0"/>
              <a:t>Metode harga proses</a:t>
            </a:r>
            <a:r>
              <a:rPr lang="id-ID" sz="2800" dirty="0"/>
              <a:t> menghitung </a:t>
            </a:r>
            <a:r>
              <a:rPr lang="id-ID" sz="2800" b="1" dirty="0"/>
              <a:t>harga pokok</a:t>
            </a:r>
            <a:r>
              <a:rPr lang="id-ID" sz="2800" dirty="0"/>
              <a:t> produksi per satuan dengan </a:t>
            </a:r>
            <a:r>
              <a:rPr lang="id-ID" sz="2800" b="1" dirty="0"/>
              <a:t>cara</a:t>
            </a:r>
            <a:r>
              <a:rPr lang="id-ID" sz="2800" dirty="0"/>
              <a:t> membagi total biaya produksi yang dikeluarkan selama periode yang bersangkutan. Perhitungan ini dilakukan setiap akhir periode akuntansi (biasanya akhir bulan).</a:t>
            </a:r>
          </a:p>
        </p:txBody>
      </p:sp>
    </p:spTree>
    <p:extLst>
      <p:ext uri="{BB962C8B-B14F-4D97-AF65-F5344CB8AC3E}">
        <p14:creationId xmlns:p14="http://schemas.microsoft.com/office/powerpoint/2010/main" val="4292228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701824"/>
            <a:ext cx="72008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d-ID" b="1" dirty="0" smtClean="0"/>
              <a:t>Perbedaan HP. Pesanan dan Proses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348880"/>
            <a:ext cx="7344816" cy="18722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d-ID" sz="2800" dirty="0"/>
              <a:t>Metode </a:t>
            </a:r>
            <a:r>
              <a:rPr lang="id-ID" sz="2800" b="1" dirty="0"/>
              <a:t>harga pokok pesanan</a:t>
            </a:r>
            <a:r>
              <a:rPr lang="id-ID" sz="2800" dirty="0"/>
              <a:t> mengumpulkan biaya produksi menurut </a:t>
            </a:r>
            <a:r>
              <a:rPr lang="id-ID" sz="2800" b="1" dirty="0"/>
              <a:t>pesanan</a:t>
            </a:r>
            <a:r>
              <a:rPr lang="id-ID" sz="2800" dirty="0"/>
              <a:t>, sedangkan metode </a:t>
            </a:r>
            <a:r>
              <a:rPr lang="id-ID" sz="2800" b="1" dirty="0"/>
              <a:t>harga pokok proses</a:t>
            </a:r>
            <a:r>
              <a:rPr lang="id-ID" sz="2800" dirty="0"/>
              <a:t> mengumpulkan biaya produksi per departemen produksi per periode akuntansi.</a:t>
            </a:r>
          </a:p>
        </p:txBody>
      </p:sp>
    </p:spTree>
    <p:extLst>
      <p:ext uri="{BB962C8B-B14F-4D97-AF65-F5344CB8AC3E}">
        <p14:creationId xmlns:p14="http://schemas.microsoft.com/office/powerpoint/2010/main" val="1532257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id-ID" dirty="0" smtClean="0"/>
              <a:t>Ciri HP. Proses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/>
              <a:t>Secara ringkas, metode perhitungan </a:t>
            </a:r>
            <a:r>
              <a:rPr lang="id-ID" b="1" dirty="0"/>
              <a:t>Harga Pokok Proses</a:t>
            </a:r>
            <a:r>
              <a:rPr lang="id-ID" dirty="0"/>
              <a:t> memiliki karakteristik </a:t>
            </a:r>
            <a:r>
              <a:rPr lang="id-ID" dirty="0" smtClean="0"/>
              <a:t>sebagai berikut</a:t>
            </a:r>
            <a:r>
              <a:rPr lang="id-ID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Biaya </a:t>
            </a:r>
            <a:r>
              <a:rPr lang="id-ID" dirty="0"/>
              <a:t>diakumulasikan menurut departemen atau pusat biaya</a:t>
            </a:r>
            <a:r>
              <a:rPr lang="id-ID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Setiap </a:t>
            </a:r>
            <a:r>
              <a:rPr lang="id-ID" dirty="0"/>
              <a:t>departemen memiliki rekening persediaan </a:t>
            </a:r>
            <a:r>
              <a:rPr lang="id-ID" dirty="0" smtClean="0"/>
              <a:t>barang dalam</a:t>
            </a:r>
            <a:r>
              <a:rPr lang="id-ID" dirty="0"/>
              <a:t> </a:t>
            </a:r>
            <a:r>
              <a:rPr lang="id-ID" b="1" dirty="0"/>
              <a:t>proses</a:t>
            </a:r>
            <a:r>
              <a:rPr lang="id-ID" dirty="0"/>
              <a:t> (persediaanBDP).</a:t>
            </a:r>
          </a:p>
        </p:txBody>
      </p:sp>
    </p:spTree>
    <p:extLst>
      <p:ext uri="{BB962C8B-B14F-4D97-AF65-F5344CB8AC3E}">
        <p14:creationId xmlns:p14="http://schemas.microsoft.com/office/powerpoint/2010/main" val="4200674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3600" b="1" dirty="0" smtClean="0"/>
              <a:t>Kapan perhitungan harga pokok produksi dilakukan ?</a:t>
            </a:r>
            <a:endParaRPr lang="id-ID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07704" y="1988840"/>
            <a:ext cx="5770984" cy="290892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d-ID" dirty="0" smtClean="0"/>
              <a:t>Penentuan</a:t>
            </a:r>
            <a:r>
              <a:rPr lang="id-ID" dirty="0"/>
              <a:t> </a:t>
            </a:r>
            <a:r>
              <a:rPr lang="id-ID" b="1" dirty="0"/>
              <a:t>harga pokok produksi dilakukan</a:t>
            </a:r>
            <a:r>
              <a:rPr lang="id-ID" dirty="0"/>
              <a:t> sebelum perusahaan menentukan </a:t>
            </a:r>
            <a:r>
              <a:rPr lang="id-ID" b="1" dirty="0"/>
              <a:t>harga jual</a:t>
            </a:r>
            <a:r>
              <a:rPr lang="id-ID" dirty="0"/>
              <a:t>. </a:t>
            </a:r>
            <a:r>
              <a:rPr lang="id-ID" b="1" dirty="0"/>
              <a:t>Harga</a:t>
            </a:r>
            <a:r>
              <a:rPr lang="id-ID" dirty="0"/>
              <a:t> ini nantinya akan digunakan oleh manajemen untuk membandingkan dengan pendapatan dan disajikan dalam laporan laba rugi.</a:t>
            </a:r>
          </a:p>
        </p:txBody>
      </p:sp>
    </p:spTree>
    <p:extLst>
      <p:ext uri="{BB962C8B-B14F-4D97-AF65-F5344CB8AC3E}">
        <p14:creationId xmlns:p14="http://schemas.microsoft.com/office/powerpoint/2010/main" val="3971786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187</Words>
  <Application>Microsoft Office PowerPoint</Application>
  <PresentationFormat>On-screen Show (4:3)</PresentationFormat>
  <Paragraphs>44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HARGA POKOK PESANAN DAN  PROSES</vt:lpstr>
      <vt:lpstr>Pokok Pembahasan :</vt:lpstr>
      <vt:lpstr>Pengertian HP. Pesanan</vt:lpstr>
      <vt:lpstr>Catering</vt:lpstr>
      <vt:lpstr>Pengertian HP. Proses</vt:lpstr>
      <vt:lpstr>Bagaimana cara kerja metode harga pokok proses ?</vt:lpstr>
      <vt:lpstr>Perbedaan HP. Pesanan dan Proses</vt:lpstr>
      <vt:lpstr>Ciri HP. Proses</vt:lpstr>
      <vt:lpstr>Kapan perhitungan harga pokok produksi dilakukan ?</vt:lpstr>
      <vt:lpstr>Bagaimana pembebanan biaya?</vt:lpstr>
      <vt:lpstr>Bagaimana cara menentukan HPP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PRAKTEK AKUNTANSI DAN LAPORAN KEUANGAN</dc:title>
  <dc:creator>HP</dc:creator>
  <cp:lastModifiedBy>HP</cp:lastModifiedBy>
  <cp:revision>34</cp:revision>
  <dcterms:created xsi:type="dcterms:W3CDTF">2021-09-08T01:15:20Z</dcterms:created>
  <dcterms:modified xsi:type="dcterms:W3CDTF">2021-09-09T03:57:53Z</dcterms:modified>
</cp:coreProperties>
</file>