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80" autoAdjust="0"/>
  </p:normalViewPr>
  <p:slideViewPr>
    <p:cSldViewPr>
      <p:cViewPr>
        <p:scale>
          <a:sx n="60" d="100"/>
          <a:sy n="60" d="100"/>
        </p:scale>
        <p:origin x="-1656"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6BE69-CB4D-42C0-AAB0-E8E7ADA03AB2}" type="datetimeFigureOut">
              <a:rPr lang="id-ID" smtClean="0"/>
              <a:t>09/09/2021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5F8BC3-0824-4069-908F-897AD6DD8DCB}" type="slidenum">
              <a:rPr lang="id-ID" smtClean="0"/>
              <a:t>‹#›</a:t>
            </a:fld>
            <a:endParaRPr lang="id-ID"/>
          </a:p>
        </p:txBody>
      </p:sp>
    </p:spTree>
    <p:extLst>
      <p:ext uri="{BB962C8B-B14F-4D97-AF65-F5344CB8AC3E}">
        <p14:creationId xmlns:p14="http://schemas.microsoft.com/office/powerpoint/2010/main" val="3960872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0F5F8BC3-0824-4069-908F-897AD6DD8DCB}" type="slidenum">
              <a:rPr lang="id-ID" smtClean="0"/>
              <a:t>5</a:t>
            </a:fld>
            <a:endParaRPr lang="id-ID"/>
          </a:p>
        </p:txBody>
      </p:sp>
    </p:spTree>
    <p:extLst>
      <p:ext uri="{BB962C8B-B14F-4D97-AF65-F5344CB8AC3E}">
        <p14:creationId xmlns:p14="http://schemas.microsoft.com/office/powerpoint/2010/main" val="2674399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0F5F8BC3-0824-4069-908F-897AD6DD8DCB}" type="slidenum">
              <a:rPr lang="id-ID" smtClean="0"/>
              <a:t>6</a:t>
            </a:fld>
            <a:endParaRPr lang="id-ID"/>
          </a:p>
        </p:txBody>
      </p:sp>
    </p:spTree>
    <p:extLst>
      <p:ext uri="{BB962C8B-B14F-4D97-AF65-F5344CB8AC3E}">
        <p14:creationId xmlns:p14="http://schemas.microsoft.com/office/powerpoint/2010/main" val="2674399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0F5F8BC3-0824-4069-908F-897AD6DD8DCB}" type="slidenum">
              <a:rPr lang="id-ID" smtClean="0"/>
              <a:t>7</a:t>
            </a:fld>
            <a:endParaRPr lang="id-ID"/>
          </a:p>
        </p:txBody>
      </p:sp>
    </p:spTree>
    <p:extLst>
      <p:ext uri="{BB962C8B-B14F-4D97-AF65-F5344CB8AC3E}">
        <p14:creationId xmlns:p14="http://schemas.microsoft.com/office/powerpoint/2010/main" val="2674399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3CA06F9-F5E3-4980-9234-C5E3D59F6477}" type="datetimeFigureOut">
              <a:rPr lang="id-ID" smtClean="0"/>
              <a:t>09/09/2021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83955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3CA06F9-F5E3-4980-9234-C5E3D59F6477}" type="datetimeFigureOut">
              <a:rPr lang="id-ID" smtClean="0"/>
              <a:t>09/09/2021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553697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3CA06F9-F5E3-4980-9234-C5E3D59F6477}" type="datetimeFigureOut">
              <a:rPr lang="id-ID" smtClean="0"/>
              <a:t>09/09/2021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2688831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3CA06F9-F5E3-4980-9234-C5E3D59F6477}" type="datetimeFigureOut">
              <a:rPr lang="id-ID" smtClean="0"/>
              <a:t>09/09/2021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251314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CA06F9-F5E3-4980-9234-C5E3D59F6477}" type="datetimeFigureOut">
              <a:rPr lang="id-ID" smtClean="0"/>
              <a:t>09/09/2021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140809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3CA06F9-F5E3-4980-9234-C5E3D59F6477}" type="datetimeFigureOut">
              <a:rPr lang="id-ID" smtClean="0"/>
              <a:t>09/09/2021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3339248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3CA06F9-F5E3-4980-9234-C5E3D59F6477}" type="datetimeFigureOut">
              <a:rPr lang="id-ID" smtClean="0"/>
              <a:t>09/09/2021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210026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3CA06F9-F5E3-4980-9234-C5E3D59F6477}" type="datetimeFigureOut">
              <a:rPr lang="id-ID" smtClean="0"/>
              <a:t>09/09/2021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180197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A06F9-F5E3-4980-9234-C5E3D59F6477}" type="datetimeFigureOut">
              <a:rPr lang="id-ID" smtClean="0"/>
              <a:t>09/09/2021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348786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CA06F9-F5E3-4980-9234-C5E3D59F6477}" type="datetimeFigureOut">
              <a:rPr lang="id-ID" smtClean="0"/>
              <a:t>09/09/2021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427753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CA06F9-F5E3-4980-9234-C5E3D59F6477}" type="datetimeFigureOut">
              <a:rPr lang="id-ID" smtClean="0"/>
              <a:t>09/09/2021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2D9D3F2-97D6-4599-87A9-4686179820CA}" type="slidenum">
              <a:rPr lang="id-ID" smtClean="0"/>
              <a:t>‹#›</a:t>
            </a:fld>
            <a:endParaRPr lang="id-ID"/>
          </a:p>
        </p:txBody>
      </p:sp>
    </p:spTree>
    <p:extLst>
      <p:ext uri="{BB962C8B-B14F-4D97-AF65-F5344CB8AC3E}">
        <p14:creationId xmlns:p14="http://schemas.microsoft.com/office/powerpoint/2010/main" val="232465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CA06F9-F5E3-4980-9234-C5E3D59F6477}" type="datetimeFigureOut">
              <a:rPr lang="id-ID" smtClean="0"/>
              <a:t>09/09/2021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9D3F2-97D6-4599-87A9-4686179820CA}" type="slidenum">
              <a:rPr lang="id-ID" smtClean="0"/>
              <a:t>‹#›</a:t>
            </a:fld>
            <a:endParaRPr lang="id-ID"/>
          </a:p>
        </p:txBody>
      </p:sp>
    </p:spTree>
    <p:extLst>
      <p:ext uri="{BB962C8B-B14F-4D97-AF65-F5344CB8AC3E}">
        <p14:creationId xmlns:p14="http://schemas.microsoft.com/office/powerpoint/2010/main" val="492025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id-ID" dirty="0" smtClean="0"/>
              <a:t>KONSEP BIAYA</a:t>
            </a:r>
            <a:endParaRPr lang="id-ID" dirty="0"/>
          </a:p>
        </p:txBody>
      </p:sp>
      <p:sp>
        <p:nvSpPr>
          <p:cNvPr id="3" name="Subtitle 2"/>
          <p:cNvSpPr>
            <a:spLocks noGrp="1"/>
          </p:cNvSpPr>
          <p:nvPr>
            <p:ph type="subTitle" idx="1"/>
          </p:nvPr>
        </p:nvSpPr>
        <p:spPr>
          <a:xfrm>
            <a:off x="1371600" y="3886200"/>
            <a:ext cx="6400800" cy="1343000"/>
          </a:xfrm>
        </p:spPr>
        <p:txBody>
          <a:bodyPr/>
          <a:lstStyle/>
          <a:p>
            <a:r>
              <a:rPr lang="id-ID" dirty="0" smtClean="0">
                <a:solidFill>
                  <a:schemeClr val="tx1"/>
                </a:solidFill>
              </a:rPr>
              <a:t>Dosen:</a:t>
            </a:r>
          </a:p>
          <a:p>
            <a:r>
              <a:rPr lang="id-ID" dirty="0" smtClean="0">
                <a:solidFill>
                  <a:srgbClr val="FF0000"/>
                </a:solidFill>
              </a:rPr>
              <a:t>DR. HAERUDDIN,S.E.,M,M</a:t>
            </a:r>
            <a:endParaRPr lang="id-ID" dirty="0">
              <a:solidFill>
                <a:srgbClr val="FF0000"/>
              </a:solidFill>
            </a:endParaRP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37602"/>
            <a:ext cx="4953000" cy="1388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14" y="137602"/>
            <a:ext cx="1048419" cy="1275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ubtitle 2"/>
          <p:cNvSpPr txBox="1">
            <a:spLocks/>
          </p:cNvSpPr>
          <p:nvPr/>
        </p:nvSpPr>
        <p:spPr>
          <a:xfrm>
            <a:off x="1524000" y="5589239"/>
            <a:ext cx="6400800" cy="109879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id-ID" sz="2800" b="1" dirty="0" smtClean="0">
                <a:solidFill>
                  <a:schemeClr val="tx1"/>
                </a:solidFill>
              </a:rPr>
              <a:t>Bappeda Kab. Barru </a:t>
            </a:r>
          </a:p>
          <a:p>
            <a:r>
              <a:rPr lang="id-ID" sz="2800" dirty="0" smtClean="0">
                <a:solidFill>
                  <a:schemeClr val="tx1"/>
                </a:solidFill>
              </a:rPr>
              <a:t>09 </a:t>
            </a:r>
            <a:r>
              <a:rPr lang="id-ID" sz="2800" dirty="0" smtClean="0">
                <a:solidFill>
                  <a:schemeClr val="tx1"/>
                </a:solidFill>
              </a:rPr>
              <a:t>September 2021</a:t>
            </a:r>
            <a:endParaRPr lang="id-ID" sz="2800" dirty="0">
              <a:solidFill>
                <a:srgbClr val="FF0000"/>
              </a:solidFill>
            </a:endParaRPr>
          </a:p>
        </p:txBody>
      </p:sp>
    </p:spTree>
    <p:extLst>
      <p:ext uri="{BB962C8B-B14F-4D97-AF65-F5344CB8AC3E}">
        <p14:creationId xmlns:p14="http://schemas.microsoft.com/office/powerpoint/2010/main" val="25368619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Contoh kasus biaya langsung dan tidak langsung</a:t>
            </a:r>
            <a:endParaRPr lang="id-ID" b="1" dirty="0"/>
          </a:p>
        </p:txBody>
      </p:sp>
      <p:sp>
        <p:nvSpPr>
          <p:cNvPr id="3" name="Content Placeholder 2"/>
          <p:cNvSpPr>
            <a:spLocks noGrp="1"/>
          </p:cNvSpPr>
          <p:nvPr>
            <p:ph idx="1"/>
          </p:nvPr>
        </p:nvSpPr>
        <p:spPr/>
        <p:txBody>
          <a:bodyPr>
            <a:normAutofit fontScale="92500" lnSpcReduction="10000"/>
          </a:bodyPr>
          <a:lstStyle/>
          <a:p>
            <a:pPr marL="0" indent="0">
              <a:buNone/>
            </a:pPr>
            <a:r>
              <a:rPr lang="id-ID" b="1" dirty="0" smtClean="0"/>
              <a:t>Peternakan ayam petelur </a:t>
            </a:r>
          </a:p>
          <a:p>
            <a:pPr marL="514350" indent="-514350">
              <a:buAutoNum type="arabicPeriod"/>
            </a:pPr>
            <a:r>
              <a:rPr lang="id-ID" b="1" dirty="0" smtClean="0"/>
              <a:t>Kandang -</a:t>
            </a:r>
            <a:r>
              <a:rPr lang="id-ID" b="1" dirty="0" smtClean="0">
                <a:sym typeface="Wingdings" pitchFamily="2" charset="2"/>
              </a:rPr>
              <a:t> Aktiva tetap disusutkan. Biaya penyusutan kandang = BTL</a:t>
            </a:r>
            <a:endParaRPr lang="id-ID" b="1" dirty="0" smtClean="0"/>
          </a:p>
          <a:p>
            <a:pPr marL="514350" indent="-514350">
              <a:buAutoNum type="arabicPeriod"/>
            </a:pPr>
            <a:r>
              <a:rPr lang="id-ID" b="1" dirty="0" smtClean="0"/>
              <a:t>Peralatan kandang-</a:t>
            </a:r>
            <a:r>
              <a:rPr lang="id-ID" b="1" dirty="0" smtClean="0">
                <a:sym typeface="Wingdings" pitchFamily="2" charset="2"/>
              </a:rPr>
              <a:t> AT disusutkan. Biaya peny. Peralatan kandang = BTL</a:t>
            </a:r>
            <a:endParaRPr lang="id-ID" b="1" dirty="0" smtClean="0"/>
          </a:p>
          <a:p>
            <a:pPr marL="514350" indent="-514350">
              <a:buAutoNum type="arabicPeriod"/>
            </a:pPr>
            <a:r>
              <a:rPr lang="id-ID" b="1" dirty="0" smtClean="0"/>
              <a:t>Pakan– Biaya bahan langsung = BL</a:t>
            </a:r>
          </a:p>
          <a:p>
            <a:pPr marL="514350" indent="-514350">
              <a:buAutoNum type="arabicPeriod"/>
            </a:pPr>
            <a:r>
              <a:rPr lang="id-ID" b="1" dirty="0" smtClean="0"/>
              <a:t>Obat-obatan (bahan pembantu) = BTL</a:t>
            </a:r>
          </a:p>
          <a:p>
            <a:pPr marL="514350" indent="-514350">
              <a:buAutoNum type="arabicPeriod"/>
            </a:pPr>
            <a:r>
              <a:rPr lang="id-ID" b="1" dirty="0" smtClean="0"/>
              <a:t>Tenaga kerja langsung =  BL</a:t>
            </a:r>
          </a:p>
          <a:p>
            <a:pPr marL="514350" indent="-514350">
              <a:buAutoNum type="arabicPeriod"/>
            </a:pPr>
            <a:r>
              <a:rPr lang="id-ID" b="1" dirty="0" smtClean="0"/>
              <a:t>Pengawas/Mantri hewan = setiap bulan= BTL</a:t>
            </a:r>
          </a:p>
          <a:p>
            <a:endParaRPr lang="id-ID" dirty="0"/>
          </a:p>
        </p:txBody>
      </p:sp>
    </p:spTree>
    <p:extLst>
      <p:ext uri="{BB962C8B-B14F-4D97-AF65-F5344CB8AC3E}">
        <p14:creationId xmlns:p14="http://schemas.microsoft.com/office/powerpoint/2010/main" val="123950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BL= Biaya Variabel, BTL = Biaya Tetap</a:t>
            </a:r>
            <a:endParaRPr lang="id-ID" dirty="0"/>
          </a:p>
        </p:txBody>
      </p:sp>
      <p:sp>
        <p:nvSpPr>
          <p:cNvPr id="3" name="Content Placeholder 2"/>
          <p:cNvSpPr>
            <a:spLocks noGrp="1"/>
          </p:cNvSpPr>
          <p:nvPr>
            <p:ph idx="1"/>
          </p:nvPr>
        </p:nvSpPr>
        <p:spPr/>
        <p:txBody>
          <a:bodyPr/>
          <a:lstStyle/>
          <a:p>
            <a:r>
              <a:rPr lang="id-ID" dirty="0" smtClean="0"/>
              <a:t>BV = biaya yang berubah sebanding dengan volume produksi.</a:t>
            </a:r>
          </a:p>
          <a:p>
            <a:r>
              <a:rPr lang="id-ID" dirty="0" smtClean="0"/>
              <a:t>Contoh = 1.000 ayam dibutuhkan 500 krg/bulan @ Rp. 100.000 = Rp. 50.000.000,-</a:t>
            </a:r>
          </a:p>
          <a:p>
            <a:r>
              <a:rPr lang="id-ID" dirty="0" smtClean="0"/>
              <a:t>Biaya bahan (pakan) Rp. 50.000.000,-</a:t>
            </a:r>
          </a:p>
          <a:p>
            <a:r>
              <a:rPr lang="id-ID" dirty="0" smtClean="0"/>
              <a:t>Ayam jadi 2.000 = 1.000 krg @ Rp. 100.000,= Rp. 100.000.000,- </a:t>
            </a:r>
            <a:endParaRPr lang="id-ID" dirty="0"/>
          </a:p>
        </p:txBody>
      </p:sp>
    </p:spTree>
    <p:extLst>
      <p:ext uri="{BB962C8B-B14F-4D97-AF65-F5344CB8AC3E}">
        <p14:creationId xmlns:p14="http://schemas.microsoft.com/office/powerpoint/2010/main" val="413136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BTL = FIXED TETAP</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Kandang Rp. 100.000.000,- </a:t>
            </a:r>
          </a:p>
          <a:p>
            <a:r>
              <a:rPr lang="id-ID" dirty="0" smtClean="0"/>
              <a:t>Umur ekonomis  10 tahun</a:t>
            </a:r>
          </a:p>
          <a:p>
            <a:r>
              <a:rPr lang="id-ID" dirty="0" smtClean="0"/>
              <a:t>Penyusutan 10%</a:t>
            </a:r>
          </a:p>
          <a:p>
            <a:endParaRPr lang="id-ID" dirty="0"/>
          </a:p>
          <a:p>
            <a:r>
              <a:rPr lang="id-ID" dirty="0" smtClean="0"/>
              <a:t>Penyusutan = H.Perolehan – NS/UE</a:t>
            </a:r>
          </a:p>
          <a:p>
            <a:r>
              <a:rPr lang="id-ID" dirty="0" smtClean="0"/>
              <a:t>Penyusutan = HP (Cost) X 10%</a:t>
            </a:r>
          </a:p>
          <a:p>
            <a:r>
              <a:rPr lang="id-ID" dirty="0" smtClean="0"/>
              <a:t>Penyusutan = Rp. 100.000.000 X 10% = Rp. 10.000.000,- (Th 1). </a:t>
            </a:r>
          </a:p>
          <a:p>
            <a:r>
              <a:rPr lang="id-ID" dirty="0" smtClean="0"/>
              <a:t>Penyusutan kandang = </a:t>
            </a:r>
            <a:r>
              <a:rPr lang="id-ID" b="1" dirty="0" smtClean="0"/>
              <a:t>biaya tetap</a:t>
            </a:r>
            <a:endParaRPr lang="id-ID" b="1" dirty="0"/>
          </a:p>
        </p:txBody>
      </p:sp>
    </p:spTree>
    <p:extLst>
      <p:ext uri="{BB962C8B-B14F-4D97-AF65-F5344CB8AC3E}">
        <p14:creationId xmlns:p14="http://schemas.microsoft.com/office/powerpoint/2010/main" val="3811503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Contoh ke 2 : Gaji pengawas kandang</a:t>
            </a:r>
            <a:endParaRPr lang="id-ID" b="1" dirty="0"/>
          </a:p>
        </p:txBody>
      </p:sp>
      <p:sp>
        <p:nvSpPr>
          <p:cNvPr id="3" name="Content Placeholder 2"/>
          <p:cNvSpPr>
            <a:spLocks noGrp="1"/>
          </p:cNvSpPr>
          <p:nvPr>
            <p:ph idx="1"/>
          </p:nvPr>
        </p:nvSpPr>
        <p:spPr>
          <a:xfrm>
            <a:off x="539552" y="1916832"/>
            <a:ext cx="8229600" cy="2980928"/>
          </a:xfrm>
        </p:spPr>
        <p:txBody>
          <a:bodyPr/>
          <a:lstStyle/>
          <a:p>
            <a:r>
              <a:rPr lang="id-ID" dirty="0" smtClean="0"/>
              <a:t>Gaji pengawas, tenaga kerja tidak langsung ?</a:t>
            </a:r>
          </a:p>
          <a:p>
            <a:r>
              <a:rPr lang="id-ID" dirty="0" smtClean="0"/>
              <a:t>Karena tidak langsung berhubungan dengan proses produksi.</a:t>
            </a:r>
          </a:p>
          <a:p>
            <a:r>
              <a:rPr lang="id-ID" dirty="0" smtClean="0"/>
              <a:t>Di gaji tetap setiap bulan. Misalnya gaji Rp. 2.800.000,- (Tetap)</a:t>
            </a:r>
            <a:endParaRPr lang="id-ID" dirty="0"/>
          </a:p>
        </p:txBody>
      </p:sp>
    </p:spTree>
    <p:extLst>
      <p:ext uri="{BB962C8B-B14F-4D97-AF65-F5344CB8AC3E}">
        <p14:creationId xmlns:p14="http://schemas.microsoft.com/office/powerpoint/2010/main" val="3602171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Kasus 1.</a:t>
            </a:r>
            <a:endParaRPr lang="id-ID" dirty="0"/>
          </a:p>
        </p:txBody>
      </p:sp>
      <p:sp>
        <p:nvSpPr>
          <p:cNvPr id="3" name="Content Placeholder 2"/>
          <p:cNvSpPr>
            <a:spLocks noGrp="1"/>
          </p:cNvSpPr>
          <p:nvPr>
            <p:ph idx="1"/>
          </p:nvPr>
        </p:nvSpPr>
        <p:spPr/>
        <p:txBody>
          <a:bodyPr>
            <a:normAutofit fontScale="70000" lnSpcReduction="20000"/>
          </a:bodyPr>
          <a:lstStyle/>
          <a:p>
            <a:r>
              <a:rPr lang="id-ID" dirty="0" smtClean="0"/>
              <a:t>Perusahaan konveksi yang memproduksi celana panjang. Menurut saudara, biaya-biaya apa saja yang dikeluarkan oleh perusahaan setiap bulan.</a:t>
            </a:r>
          </a:p>
          <a:p>
            <a:r>
              <a:rPr lang="id-ID" dirty="0" smtClean="0"/>
              <a:t>JAWAB:</a:t>
            </a:r>
          </a:p>
          <a:p>
            <a:r>
              <a:rPr lang="id-ID" dirty="0" smtClean="0"/>
              <a:t>Bangunan tempat untuk menjahit </a:t>
            </a:r>
            <a:r>
              <a:rPr lang="id-ID" dirty="0" smtClean="0">
                <a:sym typeface="Wingdings" pitchFamily="2" charset="2"/>
              </a:rPr>
              <a:t> disusutkan = Biaya tidak langsung</a:t>
            </a:r>
          </a:p>
          <a:p>
            <a:r>
              <a:rPr lang="id-ID" dirty="0" smtClean="0">
                <a:sym typeface="Wingdings" pitchFamily="2" charset="2"/>
              </a:rPr>
              <a:t>Peralatan jahit = mesin jahit, mesin obras, gunting dll ; disusutkan - biaya tidak langsung</a:t>
            </a:r>
          </a:p>
          <a:p>
            <a:r>
              <a:rPr lang="id-ID" dirty="0" smtClean="0">
                <a:sym typeface="Wingdings" pitchFamily="2" charset="2"/>
              </a:rPr>
              <a:t>Kain - bahan langsung</a:t>
            </a:r>
          </a:p>
          <a:p>
            <a:r>
              <a:rPr lang="id-ID" dirty="0" smtClean="0">
                <a:sym typeface="Wingdings" pitchFamily="2" charset="2"/>
              </a:rPr>
              <a:t>Kancing , benang, resleting  bahan pembantu (BTL)</a:t>
            </a:r>
          </a:p>
          <a:p>
            <a:r>
              <a:rPr lang="id-ID" dirty="0" smtClean="0">
                <a:sym typeface="Wingdings" pitchFamily="2" charset="2"/>
              </a:rPr>
              <a:t>TK bagian gunting- TK langusng  BTKL</a:t>
            </a:r>
          </a:p>
          <a:p>
            <a:r>
              <a:rPr lang="id-ID" dirty="0" smtClean="0">
                <a:sym typeface="Wingdings" pitchFamily="2" charset="2"/>
              </a:rPr>
              <a:t>Tukang jahit- TK langsung - BTKL</a:t>
            </a:r>
          </a:p>
          <a:p>
            <a:r>
              <a:rPr lang="id-ID" dirty="0" smtClean="0">
                <a:sym typeface="Wingdings" pitchFamily="2" charset="2"/>
              </a:rPr>
              <a:t>Tukang marah-marah  BTKTL</a:t>
            </a:r>
            <a:endParaRPr lang="id-ID" dirty="0"/>
          </a:p>
        </p:txBody>
      </p:sp>
    </p:spTree>
    <p:extLst>
      <p:ext uri="{BB962C8B-B14F-4D97-AF65-F5344CB8AC3E}">
        <p14:creationId xmlns:p14="http://schemas.microsoft.com/office/powerpoint/2010/main" val="2304786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Q &amp; A</a:t>
            </a:r>
            <a:endParaRPr lang="id-ID" b="1" dirty="0"/>
          </a:p>
        </p:txBody>
      </p:sp>
      <p:sp>
        <p:nvSpPr>
          <p:cNvPr id="3" name="Content Placeholder 2"/>
          <p:cNvSpPr>
            <a:spLocks noGrp="1"/>
          </p:cNvSpPr>
          <p:nvPr>
            <p:ph idx="1"/>
          </p:nvPr>
        </p:nvSpPr>
        <p:spPr/>
        <p:txBody>
          <a:bodyPr>
            <a:normAutofit fontScale="92500" lnSpcReduction="10000"/>
          </a:bodyPr>
          <a:lstStyle/>
          <a:p>
            <a:r>
              <a:rPr lang="id-ID" dirty="0" smtClean="0"/>
              <a:t>Aset perusahaan berupa tanah, bagaimana dengan tanah tersebut apakah disusutkan atau tidak ?</a:t>
            </a:r>
          </a:p>
          <a:p>
            <a:pPr marL="0" indent="0">
              <a:buNone/>
            </a:pPr>
            <a:r>
              <a:rPr lang="id-ID" b="1" dirty="0" smtClean="0"/>
              <a:t>Jawab:</a:t>
            </a:r>
          </a:p>
          <a:p>
            <a:r>
              <a:rPr lang="id-ID" dirty="0" smtClean="0"/>
              <a:t>Tanah (land) tidak disusutkan bilamana tidak digunakan dalam rangka proses produksi.</a:t>
            </a:r>
          </a:p>
          <a:p>
            <a:r>
              <a:rPr lang="id-ID" dirty="0" smtClean="0"/>
              <a:t>Namun, bila tanah itu digunakan untuk proses produksi dan menjadi bahan utama, maka tanah itu disusutkan, tapi namanya penyusutannya adalah DEPLESI.</a:t>
            </a:r>
          </a:p>
          <a:p>
            <a:endParaRPr lang="id-ID" dirty="0"/>
          </a:p>
        </p:txBody>
      </p:sp>
    </p:spTree>
    <p:extLst>
      <p:ext uri="{BB962C8B-B14F-4D97-AF65-F5344CB8AC3E}">
        <p14:creationId xmlns:p14="http://schemas.microsoft.com/office/powerpoint/2010/main" val="252074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980728"/>
            <a:ext cx="6501408" cy="1143000"/>
          </a:xfrm>
        </p:spPr>
        <p:style>
          <a:lnRef idx="1">
            <a:schemeClr val="accent1"/>
          </a:lnRef>
          <a:fillRef idx="2">
            <a:schemeClr val="accent1"/>
          </a:fillRef>
          <a:effectRef idx="1">
            <a:schemeClr val="accent1"/>
          </a:effectRef>
          <a:fontRef idx="minor">
            <a:schemeClr val="dk1"/>
          </a:fontRef>
        </p:style>
        <p:txBody>
          <a:bodyPr/>
          <a:lstStyle/>
          <a:p>
            <a:pPr algn="l"/>
            <a:r>
              <a:rPr lang="id-ID" b="1" dirty="0" smtClean="0"/>
              <a:t>Pokok Pembahasan :</a:t>
            </a:r>
            <a:endParaRPr lang="id-ID" b="1" dirty="0"/>
          </a:p>
        </p:txBody>
      </p:sp>
      <p:sp>
        <p:nvSpPr>
          <p:cNvPr id="3" name="Content Placeholder 2"/>
          <p:cNvSpPr>
            <a:spLocks noGrp="1"/>
          </p:cNvSpPr>
          <p:nvPr>
            <p:ph idx="1"/>
          </p:nvPr>
        </p:nvSpPr>
        <p:spPr>
          <a:xfrm>
            <a:off x="2123728" y="2780928"/>
            <a:ext cx="6552728" cy="2016224"/>
          </a:xfrm>
        </p:spPr>
        <p:txBody>
          <a:bodyPr>
            <a:normAutofit/>
          </a:bodyPr>
          <a:lstStyle/>
          <a:p>
            <a:r>
              <a:rPr lang="id-ID" dirty="0" smtClean="0"/>
              <a:t>Pengertian biaya</a:t>
            </a:r>
          </a:p>
          <a:p>
            <a:r>
              <a:rPr lang="id-ID" dirty="0" smtClean="0"/>
              <a:t>Biaya langsung dan tidak langsung</a:t>
            </a:r>
          </a:p>
          <a:p>
            <a:r>
              <a:rPr lang="id-ID" dirty="0" smtClean="0"/>
              <a:t>Contoh kasus </a:t>
            </a:r>
            <a:endParaRPr lang="id-ID" dirty="0"/>
          </a:p>
        </p:txBody>
      </p:sp>
    </p:spTree>
    <p:extLst>
      <p:ext uri="{BB962C8B-B14F-4D97-AF65-F5344CB8AC3E}">
        <p14:creationId xmlns:p14="http://schemas.microsoft.com/office/powerpoint/2010/main" val="1109835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634808" cy="850106"/>
          </a:xfrm>
        </p:spPr>
        <p:txBody>
          <a:bodyPr/>
          <a:lstStyle/>
          <a:p>
            <a:r>
              <a:rPr lang="id-ID" dirty="0" smtClean="0"/>
              <a:t>BIAYA (COST)</a:t>
            </a:r>
            <a:endParaRPr lang="id-ID" dirty="0"/>
          </a:p>
        </p:txBody>
      </p:sp>
      <p:sp>
        <p:nvSpPr>
          <p:cNvPr id="4" name="Title 1"/>
          <p:cNvSpPr txBox="1">
            <a:spLocks/>
          </p:cNvSpPr>
          <p:nvPr/>
        </p:nvSpPr>
        <p:spPr>
          <a:xfrm>
            <a:off x="739014" y="1412776"/>
            <a:ext cx="7721418" cy="20882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id-ID" sz="2400" dirty="0"/>
          </a:p>
        </p:txBody>
      </p:sp>
      <p:sp>
        <p:nvSpPr>
          <p:cNvPr id="5" name="Title 1"/>
          <p:cNvSpPr txBox="1">
            <a:spLocks/>
          </p:cNvSpPr>
          <p:nvPr/>
        </p:nvSpPr>
        <p:spPr>
          <a:xfrm>
            <a:off x="683568" y="1340768"/>
            <a:ext cx="7634808" cy="194421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dirty="0" smtClean="0">
                <a:solidFill>
                  <a:srgbClr val="FF0000"/>
                </a:solidFill>
              </a:rPr>
              <a:t>Biaya </a:t>
            </a:r>
            <a:r>
              <a:rPr lang="id-ID" dirty="0" smtClean="0"/>
              <a:t>adalah pengeluaran-pengeluaran atau nilai pengorbanan untuk memperoleh barang dan jasa yang berguna untuk masa yang akan datang atau mempunyai manfaat melebihi satu periode akuntansi </a:t>
            </a:r>
            <a:endParaRPr lang="id-ID" dirty="0"/>
          </a:p>
        </p:txBody>
      </p:sp>
      <p:sp>
        <p:nvSpPr>
          <p:cNvPr id="6" name="Title 1"/>
          <p:cNvSpPr txBox="1">
            <a:spLocks/>
          </p:cNvSpPr>
          <p:nvPr/>
        </p:nvSpPr>
        <p:spPr>
          <a:xfrm>
            <a:off x="753616" y="3645024"/>
            <a:ext cx="7634808" cy="208823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dirty="0" smtClean="0"/>
              <a:t>Dalam ilmu akuntansi biaya, </a:t>
            </a:r>
            <a:r>
              <a:rPr lang="id-ID" dirty="0" smtClean="0">
                <a:solidFill>
                  <a:srgbClr val="FF0000"/>
                </a:solidFill>
              </a:rPr>
              <a:t>pengertian biaya </a:t>
            </a:r>
            <a:r>
              <a:rPr lang="id-ID" dirty="0" smtClean="0"/>
              <a:t>adalah seluruh pengorbanan atas suatu proses produksi, baik yang sudah terjadi atau akan terjadi dan dinyatakan dengan satuan mata uang maupun dengan harga pasar yang berlaku.</a:t>
            </a:r>
            <a:endParaRPr lang="id-ID" dirty="0"/>
          </a:p>
        </p:txBody>
      </p:sp>
    </p:spTree>
    <p:extLst>
      <p:ext uri="{BB962C8B-B14F-4D97-AF65-F5344CB8AC3E}">
        <p14:creationId xmlns:p14="http://schemas.microsoft.com/office/powerpoint/2010/main" val="2366888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242" y="242136"/>
            <a:ext cx="8229600" cy="850106"/>
          </a:xfrm>
        </p:spPr>
        <p:style>
          <a:lnRef idx="1">
            <a:schemeClr val="accent3"/>
          </a:lnRef>
          <a:fillRef idx="2">
            <a:schemeClr val="accent3"/>
          </a:fillRef>
          <a:effectRef idx="1">
            <a:schemeClr val="accent3"/>
          </a:effectRef>
          <a:fontRef idx="minor">
            <a:schemeClr val="dk1"/>
          </a:fontRef>
        </p:style>
        <p:txBody>
          <a:bodyPr>
            <a:normAutofit/>
          </a:bodyPr>
          <a:lstStyle/>
          <a:p>
            <a:r>
              <a:rPr lang="id-ID" sz="3600" b="1" dirty="0" smtClean="0">
                <a:solidFill>
                  <a:srgbClr val="FF0000"/>
                </a:solidFill>
              </a:rPr>
              <a:t>BIAYA LANGSUNG DAN TIDAK LANGSUNG</a:t>
            </a:r>
            <a:endParaRPr lang="id-ID" sz="3600" b="1" dirty="0">
              <a:solidFill>
                <a:srgbClr val="FF0000"/>
              </a:solidFill>
            </a:endParaRPr>
          </a:p>
        </p:txBody>
      </p:sp>
      <p:sp>
        <p:nvSpPr>
          <p:cNvPr id="4" name="Title 1"/>
          <p:cNvSpPr txBox="1">
            <a:spLocks/>
          </p:cNvSpPr>
          <p:nvPr/>
        </p:nvSpPr>
        <p:spPr>
          <a:xfrm>
            <a:off x="4572000" y="1196752"/>
            <a:ext cx="4104456"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3200" b="1" dirty="0" smtClean="0"/>
              <a:t>Biaya tidak langsung</a:t>
            </a:r>
            <a:endParaRPr lang="id-ID" sz="3200" b="1" dirty="0"/>
          </a:p>
        </p:txBody>
      </p:sp>
      <p:sp>
        <p:nvSpPr>
          <p:cNvPr id="5" name="Title 1"/>
          <p:cNvSpPr txBox="1">
            <a:spLocks/>
          </p:cNvSpPr>
          <p:nvPr/>
        </p:nvSpPr>
        <p:spPr>
          <a:xfrm>
            <a:off x="395538" y="1196752"/>
            <a:ext cx="3528392"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3200" b="1" dirty="0" smtClean="0"/>
              <a:t>Biaya langsung</a:t>
            </a:r>
            <a:endParaRPr lang="id-ID" sz="3200" b="1" dirty="0"/>
          </a:p>
        </p:txBody>
      </p:sp>
      <p:sp>
        <p:nvSpPr>
          <p:cNvPr id="6" name="Title 1"/>
          <p:cNvSpPr txBox="1">
            <a:spLocks/>
          </p:cNvSpPr>
          <p:nvPr/>
        </p:nvSpPr>
        <p:spPr>
          <a:xfrm>
            <a:off x="395537" y="1916832"/>
            <a:ext cx="3528392" cy="4464496"/>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2700" dirty="0" smtClean="0"/>
              <a:t>“Biaya yang dapat dibebankan secara langsung kepada obyek biaya atau produk. Contohnya adalah bahan langsung, upah pekerja”</a:t>
            </a:r>
            <a:endParaRPr lang="id-ID" sz="2700" dirty="0"/>
          </a:p>
        </p:txBody>
      </p:sp>
      <p:sp>
        <p:nvSpPr>
          <p:cNvPr id="7" name="Title 1"/>
          <p:cNvSpPr txBox="1">
            <a:spLocks/>
          </p:cNvSpPr>
          <p:nvPr/>
        </p:nvSpPr>
        <p:spPr>
          <a:xfrm>
            <a:off x="4860032" y="1916832"/>
            <a:ext cx="3384376" cy="446449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2700" dirty="0" smtClean="0"/>
              <a:t>“Biaya yang terjadi tidak hanya disebabkan oleh sesuatu yang dibiayai. Biaya ini tidak dapat dihubungkan secara langsung kepada proses produksi” (Mulyadi,2014)</a:t>
            </a:r>
            <a:endParaRPr lang="id-ID" sz="2700" dirty="0"/>
          </a:p>
        </p:txBody>
      </p:sp>
    </p:spTree>
    <p:extLst>
      <p:ext uri="{BB962C8B-B14F-4D97-AF65-F5344CB8AC3E}">
        <p14:creationId xmlns:p14="http://schemas.microsoft.com/office/powerpoint/2010/main" val="4227387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id-ID" sz="3200" dirty="0" smtClean="0"/>
              <a:t>Perbandingan biaya langsung dan tidak langsung</a:t>
            </a:r>
            <a:endParaRPr lang="id-ID" sz="3200" dirty="0"/>
          </a:p>
        </p:txBody>
      </p:sp>
      <p:graphicFrame>
        <p:nvGraphicFramePr>
          <p:cNvPr id="4" name="Table 3"/>
          <p:cNvGraphicFramePr>
            <a:graphicFrameLocks noGrp="1"/>
          </p:cNvGraphicFramePr>
          <p:nvPr>
            <p:extLst>
              <p:ext uri="{D42A27DB-BD31-4B8C-83A1-F6EECF244321}">
                <p14:modId xmlns:p14="http://schemas.microsoft.com/office/powerpoint/2010/main" val="2849335308"/>
              </p:ext>
            </p:extLst>
          </p:nvPr>
        </p:nvGraphicFramePr>
        <p:xfrm>
          <a:off x="467544" y="1124744"/>
          <a:ext cx="8424936" cy="5609248"/>
        </p:xfrm>
        <a:graphic>
          <a:graphicData uri="http://schemas.openxmlformats.org/drawingml/2006/table">
            <a:tbl>
              <a:tblPr firstRow="1" bandRow="1">
                <a:tableStyleId>{5C22544A-7EE6-4342-B048-85BDC9FD1C3A}</a:tableStyleId>
              </a:tblPr>
              <a:tblGrid>
                <a:gridCol w="1838168"/>
                <a:gridCol w="2987023"/>
                <a:gridCol w="3599745"/>
              </a:tblGrid>
              <a:tr h="802709">
                <a:tc>
                  <a:txBody>
                    <a:bodyPr/>
                    <a:lstStyle/>
                    <a:p>
                      <a:pPr algn="ctr"/>
                      <a:r>
                        <a:rPr lang="id-ID" sz="2500" dirty="0" smtClean="0"/>
                        <a:t>Aspek</a:t>
                      </a:r>
                      <a:endParaRPr lang="id-ID" sz="25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2500" dirty="0" smtClean="0"/>
                        <a:t>Biaya langsung</a:t>
                      </a:r>
                    </a:p>
                    <a:p>
                      <a:endParaRPr lang="id-ID" sz="2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500" dirty="0" smtClean="0"/>
                        <a:t>Biaya tidak langsung</a:t>
                      </a:r>
                    </a:p>
                    <a:p>
                      <a:endParaRPr lang="id-ID" dirty="0"/>
                    </a:p>
                  </a:txBody>
                  <a:tcPr/>
                </a:tc>
              </a:tr>
              <a:tr h="2064110">
                <a:tc>
                  <a:txBody>
                    <a:bodyPr/>
                    <a:lstStyle/>
                    <a:p>
                      <a:pPr algn="ctr"/>
                      <a:r>
                        <a:rPr lang="id-ID" sz="2500" dirty="0" smtClean="0"/>
                        <a:t>Arti</a:t>
                      </a:r>
                      <a:endParaRPr lang="id-ID" sz="2500" dirty="0"/>
                    </a:p>
                  </a:txBody>
                  <a:tcPr/>
                </a:tc>
                <a:tc>
                  <a:txBody>
                    <a:bodyPr/>
                    <a:lstStyle/>
                    <a:p>
                      <a:r>
                        <a:rPr lang="id-ID" sz="2500" dirty="0" smtClean="0"/>
                        <a:t>Biaya</a:t>
                      </a:r>
                      <a:r>
                        <a:rPr lang="id-ID" sz="2500" baseline="0" dirty="0" smtClean="0"/>
                        <a:t> yang mudah dikaitkan dengan obyek biaya dikenal dengan biaya langsung</a:t>
                      </a:r>
                      <a:endParaRPr lang="id-ID" sz="2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400" dirty="0" smtClean="0"/>
                        <a:t>Biaya tidak langsung didefenikan</a:t>
                      </a:r>
                      <a:r>
                        <a:rPr lang="id-ID" sz="2400" baseline="0" dirty="0" smtClean="0"/>
                        <a:t> sebagai biaya yang tidak dapat dialokasikan ke obyek biaya tertentu</a:t>
                      </a:r>
                      <a:endParaRPr lang="id-ID" sz="2400" dirty="0" smtClean="0"/>
                    </a:p>
                    <a:p>
                      <a:endParaRPr lang="id-ID" dirty="0"/>
                    </a:p>
                  </a:txBody>
                  <a:tcPr/>
                </a:tc>
              </a:tr>
              <a:tr h="564808">
                <a:tc>
                  <a:txBody>
                    <a:bodyPr/>
                    <a:lstStyle/>
                    <a:p>
                      <a:pPr algn="ctr"/>
                      <a:r>
                        <a:rPr lang="id-ID" sz="2500" dirty="0" smtClean="0"/>
                        <a:t>Manfaat</a:t>
                      </a:r>
                      <a:endParaRPr lang="id-ID" sz="2500" dirty="0"/>
                    </a:p>
                  </a:txBody>
                  <a:tcPr/>
                </a:tc>
                <a:tc>
                  <a:txBody>
                    <a:bodyPr/>
                    <a:lstStyle/>
                    <a:p>
                      <a:r>
                        <a:rPr lang="id-ID" sz="2500" dirty="0" smtClean="0"/>
                        <a:t>Proyek</a:t>
                      </a:r>
                      <a:r>
                        <a:rPr lang="id-ID" sz="2500" baseline="0" dirty="0" smtClean="0"/>
                        <a:t> spesifik</a:t>
                      </a:r>
                      <a:endParaRPr lang="id-ID" sz="2500" dirty="0"/>
                    </a:p>
                  </a:txBody>
                  <a:tcPr/>
                </a:tc>
                <a:tc>
                  <a:txBody>
                    <a:bodyPr/>
                    <a:lstStyle/>
                    <a:p>
                      <a:r>
                        <a:rPr lang="id-ID" sz="2500" dirty="0" smtClean="0"/>
                        <a:t>Berbagai proyek</a:t>
                      </a:r>
                      <a:endParaRPr lang="id-ID" sz="2500" dirty="0"/>
                    </a:p>
                  </a:txBody>
                  <a:tcPr/>
                </a:tc>
              </a:tr>
              <a:tr h="1877766">
                <a:tc>
                  <a:txBody>
                    <a:bodyPr/>
                    <a:lstStyle/>
                    <a:p>
                      <a:pPr algn="ctr"/>
                      <a:r>
                        <a:rPr lang="id-ID" sz="2500" dirty="0" smtClean="0"/>
                        <a:t>Agregat</a:t>
                      </a:r>
                      <a:endParaRPr lang="id-ID" sz="2500" dirty="0"/>
                    </a:p>
                  </a:txBody>
                  <a:tcPr/>
                </a:tc>
                <a:tc>
                  <a:txBody>
                    <a:bodyPr/>
                    <a:lstStyle/>
                    <a:p>
                      <a:r>
                        <a:rPr lang="id-ID" sz="2500" dirty="0" smtClean="0"/>
                        <a:t>Ketika</a:t>
                      </a:r>
                      <a:r>
                        <a:rPr lang="id-ID" sz="2500" baseline="0" dirty="0" smtClean="0"/>
                        <a:t> semua biaya langsung diambil bersama-sama dikenal sebagai biaya prima</a:t>
                      </a:r>
                      <a:endParaRPr lang="id-ID" sz="2500" dirty="0"/>
                    </a:p>
                  </a:txBody>
                  <a:tcPr/>
                </a:tc>
                <a:tc>
                  <a:txBody>
                    <a:bodyPr/>
                    <a:lstStyle/>
                    <a:p>
                      <a:r>
                        <a:rPr lang="id-ID" sz="2500" dirty="0" smtClean="0"/>
                        <a:t>Total</a:t>
                      </a:r>
                      <a:r>
                        <a:rPr lang="id-ID" sz="2500" baseline="0" dirty="0" smtClean="0"/>
                        <a:t> semua biaya tidak langsung disebut sebagai biaya tetap atau </a:t>
                      </a:r>
                      <a:r>
                        <a:rPr lang="id-ID" sz="2500" i="1" baseline="0" dirty="0" smtClean="0"/>
                        <a:t>oncost.</a:t>
                      </a:r>
                      <a:endParaRPr lang="id-ID" sz="2500" i="1" dirty="0"/>
                    </a:p>
                  </a:txBody>
                  <a:tcPr/>
                </a:tc>
              </a:tr>
            </a:tbl>
          </a:graphicData>
        </a:graphic>
      </p:graphicFrame>
    </p:spTree>
    <p:extLst>
      <p:ext uri="{BB962C8B-B14F-4D97-AF65-F5344CB8AC3E}">
        <p14:creationId xmlns:p14="http://schemas.microsoft.com/office/powerpoint/2010/main" val="1432166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id-ID" sz="3200" dirty="0" smtClean="0"/>
              <a:t>Perbandingan biaya langsung dan tidak langsung</a:t>
            </a:r>
            <a:endParaRPr lang="id-ID" sz="3200" dirty="0"/>
          </a:p>
        </p:txBody>
      </p:sp>
      <p:graphicFrame>
        <p:nvGraphicFramePr>
          <p:cNvPr id="4" name="Table 3"/>
          <p:cNvGraphicFramePr>
            <a:graphicFrameLocks noGrp="1"/>
          </p:cNvGraphicFramePr>
          <p:nvPr>
            <p:extLst>
              <p:ext uri="{D42A27DB-BD31-4B8C-83A1-F6EECF244321}">
                <p14:modId xmlns:p14="http://schemas.microsoft.com/office/powerpoint/2010/main" val="2806624970"/>
              </p:ext>
            </p:extLst>
          </p:nvPr>
        </p:nvGraphicFramePr>
        <p:xfrm>
          <a:off x="467544" y="1124744"/>
          <a:ext cx="8424936" cy="4931127"/>
        </p:xfrm>
        <a:graphic>
          <a:graphicData uri="http://schemas.openxmlformats.org/drawingml/2006/table">
            <a:tbl>
              <a:tblPr firstRow="1" bandRow="1">
                <a:tableStyleId>{5C22544A-7EE6-4342-B048-85BDC9FD1C3A}</a:tableStyleId>
              </a:tblPr>
              <a:tblGrid>
                <a:gridCol w="1838168"/>
                <a:gridCol w="2987023"/>
                <a:gridCol w="3599745"/>
              </a:tblGrid>
              <a:tr h="786611">
                <a:tc>
                  <a:txBody>
                    <a:bodyPr/>
                    <a:lstStyle/>
                    <a:p>
                      <a:pPr algn="ctr"/>
                      <a:r>
                        <a:rPr lang="id-ID" sz="2500" dirty="0" smtClean="0"/>
                        <a:t>Aspek</a:t>
                      </a:r>
                      <a:endParaRPr lang="id-ID" sz="25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2500" dirty="0" smtClean="0"/>
                        <a:t>Biaya langsung</a:t>
                      </a:r>
                    </a:p>
                    <a:p>
                      <a:endParaRPr lang="id-ID" sz="2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500" dirty="0" smtClean="0"/>
                        <a:t>Biaya tidak langsung</a:t>
                      </a:r>
                    </a:p>
                    <a:p>
                      <a:endParaRPr lang="id-ID" dirty="0"/>
                    </a:p>
                  </a:txBody>
                  <a:tcPr/>
                </a:tc>
              </a:tr>
              <a:tr h="674238">
                <a:tc>
                  <a:txBody>
                    <a:bodyPr/>
                    <a:lstStyle/>
                    <a:p>
                      <a:pPr algn="ctr"/>
                      <a:r>
                        <a:rPr lang="id-ID" sz="2500" dirty="0" smtClean="0"/>
                        <a:t>Dilacal</a:t>
                      </a:r>
                      <a:endParaRPr lang="id-ID" sz="2500" dirty="0"/>
                    </a:p>
                  </a:txBody>
                  <a:tcPr/>
                </a:tc>
                <a:tc>
                  <a:txBody>
                    <a:bodyPr/>
                    <a:lstStyle/>
                    <a:p>
                      <a:r>
                        <a:rPr lang="id-ID" sz="2500" dirty="0" smtClean="0"/>
                        <a:t>Dapat dilacal</a:t>
                      </a:r>
                      <a:endParaRPr lang="id-ID" sz="2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400" dirty="0" smtClean="0"/>
                        <a:t>Tidak dapat dilacak</a:t>
                      </a:r>
                    </a:p>
                    <a:p>
                      <a:endParaRPr lang="id-ID" dirty="0"/>
                    </a:p>
                  </a:txBody>
                  <a:tcPr/>
                </a:tc>
              </a:tr>
              <a:tr h="1488943">
                <a:tc>
                  <a:txBody>
                    <a:bodyPr/>
                    <a:lstStyle/>
                    <a:p>
                      <a:pPr algn="ctr"/>
                      <a:r>
                        <a:rPr lang="id-ID" sz="2500" dirty="0" smtClean="0"/>
                        <a:t>Klasifikasi</a:t>
                      </a:r>
                      <a:endParaRPr lang="id-ID" sz="2500" dirty="0"/>
                    </a:p>
                  </a:txBody>
                  <a:tcPr/>
                </a:tc>
                <a:tc>
                  <a:txBody>
                    <a:bodyPr/>
                    <a:lstStyle/>
                    <a:p>
                      <a:r>
                        <a:rPr lang="id-ID" sz="2500" dirty="0" smtClean="0"/>
                        <a:t>Bahan langsung, tenaga kerja langsung, biaya langsung</a:t>
                      </a:r>
                      <a:endParaRPr lang="id-ID" sz="2500" dirty="0"/>
                    </a:p>
                  </a:txBody>
                  <a:tcPr/>
                </a:tc>
                <a:tc>
                  <a:txBody>
                    <a:bodyPr/>
                    <a:lstStyle/>
                    <a:p>
                      <a:r>
                        <a:rPr lang="id-ID" sz="2500" dirty="0" smtClean="0"/>
                        <a:t>Bahan tidak langsung, tenaga kerja tidak</a:t>
                      </a:r>
                      <a:r>
                        <a:rPr lang="id-ID" sz="2500" baseline="0" dirty="0" smtClean="0"/>
                        <a:t> langsung, biaya tidak langsung</a:t>
                      </a:r>
                      <a:endParaRPr lang="id-ID" sz="2500" dirty="0"/>
                    </a:p>
                  </a:txBody>
                  <a:tcPr/>
                </a:tc>
              </a:tr>
              <a:tr h="1730727">
                <a:tc>
                  <a:txBody>
                    <a:bodyPr/>
                    <a:lstStyle/>
                    <a:p>
                      <a:pPr algn="ctr"/>
                      <a:r>
                        <a:rPr lang="id-ID" sz="2500" dirty="0" smtClean="0"/>
                        <a:t>Biaya</a:t>
                      </a:r>
                      <a:endParaRPr lang="id-ID" sz="2500" dirty="0"/>
                    </a:p>
                  </a:txBody>
                  <a:tcPr/>
                </a:tc>
                <a:tc>
                  <a:txBody>
                    <a:bodyPr/>
                    <a:lstStyle/>
                    <a:p>
                      <a:r>
                        <a:rPr lang="id-ID" sz="2500" dirty="0" smtClean="0"/>
                        <a:t>Mudah dibagi ke objek biaya</a:t>
                      </a:r>
                      <a:r>
                        <a:rPr lang="id-ID" sz="2500" baseline="0" dirty="0" smtClean="0"/>
                        <a:t> tertentu</a:t>
                      </a:r>
                      <a:endParaRPr lang="id-ID" sz="2500" dirty="0"/>
                    </a:p>
                  </a:txBody>
                  <a:tcPr/>
                </a:tc>
                <a:tc>
                  <a:txBody>
                    <a:bodyPr/>
                    <a:lstStyle/>
                    <a:p>
                      <a:r>
                        <a:rPr lang="id-ID" sz="2500" i="0" dirty="0" smtClean="0"/>
                        <a:t>Yang</a:t>
                      </a:r>
                      <a:r>
                        <a:rPr lang="id-ID" sz="2500" i="0" baseline="0" dirty="0" smtClean="0"/>
                        <a:t> tidak dapat dibebankan ke obyek biaya tertentu</a:t>
                      </a:r>
                      <a:endParaRPr lang="id-ID" sz="2500" i="1" dirty="0"/>
                    </a:p>
                  </a:txBody>
                  <a:tcPr/>
                </a:tc>
              </a:tr>
            </a:tbl>
          </a:graphicData>
        </a:graphic>
      </p:graphicFrame>
    </p:spTree>
    <p:extLst>
      <p:ext uri="{BB962C8B-B14F-4D97-AF65-F5344CB8AC3E}">
        <p14:creationId xmlns:p14="http://schemas.microsoft.com/office/powerpoint/2010/main" val="2122653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style>
          <a:lnRef idx="1">
            <a:schemeClr val="accent2"/>
          </a:lnRef>
          <a:fillRef idx="3">
            <a:schemeClr val="accent2"/>
          </a:fillRef>
          <a:effectRef idx="2">
            <a:schemeClr val="accent2"/>
          </a:effectRef>
          <a:fontRef idx="minor">
            <a:schemeClr val="lt1"/>
          </a:fontRef>
        </p:style>
        <p:txBody>
          <a:bodyPr>
            <a:noAutofit/>
          </a:bodyPr>
          <a:lstStyle/>
          <a:p>
            <a:r>
              <a:rPr lang="id-ID" sz="3200" dirty="0" smtClean="0"/>
              <a:t>Fungsi biaya langsung dan tidak langsung</a:t>
            </a:r>
            <a:endParaRPr lang="id-ID" sz="3200" dirty="0"/>
          </a:p>
        </p:txBody>
      </p:sp>
      <p:graphicFrame>
        <p:nvGraphicFramePr>
          <p:cNvPr id="3" name="Table 2"/>
          <p:cNvGraphicFramePr>
            <a:graphicFrameLocks noGrp="1"/>
          </p:cNvGraphicFramePr>
          <p:nvPr>
            <p:extLst>
              <p:ext uri="{D42A27DB-BD31-4B8C-83A1-F6EECF244321}">
                <p14:modId xmlns:p14="http://schemas.microsoft.com/office/powerpoint/2010/main" val="2836499705"/>
              </p:ext>
            </p:extLst>
          </p:nvPr>
        </p:nvGraphicFramePr>
        <p:xfrm>
          <a:off x="395536" y="1397000"/>
          <a:ext cx="8352928" cy="4984328"/>
        </p:xfrm>
        <a:graphic>
          <a:graphicData uri="http://schemas.openxmlformats.org/drawingml/2006/table">
            <a:tbl>
              <a:tblPr firstRow="1" bandRow="1">
                <a:tableStyleId>{5C22544A-7EE6-4342-B048-85BDC9FD1C3A}</a:tableStyleId>
              </a:tblPr>
              <a:tblGrid>
                <a:gridCol w="4176464"/>
                <a:gridCol w="4176464"/>
              </a:tblGrid>
              <a:tr h="749812">
                <a:tc>
                  <a:txBody>
                    <a:bodyPr/>
                    <a:lstStyle/>
                    <a:p>
                      <a:pPr algn="ctr"/>
                      <a:r>
                        <a:rPr lang="id-ID" sz="3000" dirty="0" smtClean="0"/>
                        <a:t>Biaya langsung</a:t>
                      </a:r>
                      <a:endParaRPr lang="id-ID" sz="3000" dirty="0"/>
                    </a:p>
                  </a:txBody>
                  <a:tcPr/>
                </a:tc>
                <a:tc>
                  <a:txBody>
                    <a:bodyPr/>
                    <a:lstStyle/>
                    <a:p>
                      <a:pPr algn="ctr"/>
                      <a:r>
                        <a:rPr lang="id-ID" sz="3000" dirty="0" smtClean="0"/>
                        <a:t>Biaya tidak</a:t>
                      </a:r>
                      <a:r>
                        <a:rPr lang="id-ID" sz="3000" baseline="0" dirty="0" smtClean="0"/>
                        <a:t> langsung</a:t>
                      </a:r>
                      <a:endParaRPr lang="id-ID" sz="3000" dirty="0"/>
                    </a:p>
                  </a:txBody>
                  <a:tcPr/>
                </a:tc>
              </a:tr>
              <a:tr h="4234516">
                <a:tc>
                  <a:txBody>
                    <a:bodyPr/>
                    <a:lstStyle/>
                    <a:p>
                      <a:pPr algn="ctr"/>
                      <a:r>
                        <a:rPr lang="id-ID" sz="2400" dirty="0" smtClean="0"/>
                        <a:t>Menentukan biaya produksi barang untuk</a:t>
                      </a:r>
                      <a:r>
                        <a:rPr lang="id-ID" sz="2400" baseline="0" dirty="0" smtClean="0"/>
                        <a:t> satu unit atau pengerjaan satu proyek. Karena memproduksi satu unit saja maka biaya dapat ditentukan sebelum produksi dilaksanakan</a:t>
                      </a:r>
                      <a:endParaRPr lang="id-ID" sz="2400" dirty="0"/>
                    </a:p>
                  </a:txBody>
                  <a:tcPr/>
                </a:tc>
                <a:tc>
                  <a:txBody>
                    <a:bodyPr/>
                    <a:lstStyle/>
                    <a:p>
                      <a:pPr algn="ctr"/>
                      <a:r>
                        <a:rPr lang="id-ID" sz="2400" dirty="0" smtClean="0"/>
                        <a:t>Ketika</a:t>
                      </a:r>
                      <a:r>
                        <a:rPr lang="id-ID" sz="2400" baseline="0" dirty="0" smtClean="0"/>
                        <a:t> perusahaan memproduksi beberapa macam barang atau beberapa macam proyek. Biaya tidak langsung ini muncul karena hal yang tidak terduga. Dengan adanya biaya tidak langsung ini perusahaan bisa menyiapkan anggaran lebih untuk memproduksi barang atau mengerjakan proyek</a:t>
                      </a:r>
                      <a:endParaRPr lang="id-ID" sz="2400" dirty="0"/>
                    </a:p>
                  </a:txBody>
                  <a:tcPr/>
                </a:tc>
              </a:tr>
            </a:tbl>
          </a:graphicData>
        </a:graphic>
      </p:graphicFrame>
    </p:spTree>
    <p:extLst>
      <p:ext uri="{BB962C8B-B14F-4D97-AF65-F5344CB8AC3E}">
        <p14:creationId xmlns:p14="http://schemas.microsoft.com/office/powerpoint/2010/main" val="273896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Kasus : Pengecatan rumah</a:t>
            </a:r>
            <a:endParaRPr lang="id-ID" b="1"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id-ID" dirty="0" smtClean="0"/>
              <a:t>Sebuah rumah ukuran 10 X 25 direncanakan di cat dengan menggunakan Cat Avian sebanyak 25 kaleng ukuran 5 kg. Harga per kaleng @ 45.000,-.</a:t>
            </a:r>
          </a:p>
          <a:p>
            <a:r>
              <a:rPr lang="id-ID" dirty="0" smtClean="0"/>
              <a:t>Tn. Rumah membeli sebanyak 25 kaleng dan pengecatan akan di mulai. Pada hari 1 ada sesuatu yang luar biasa terjadi, cat yang akan digunakan ditabrak pada posisi terbuka sebanyak 5 kaleng. Sehingga Tn. Rumah membeli kembali Cat sebanyak 5 kaleng.</a:t>
            </a:r>
          </a:p>
          <a:p>
            <a:r>
              <a:rPr lang="id-ID" dirty="0" smtClean="0"/>
              <a:t>Berapa biaya yang dikeluarkan untuk pengecetan tersebut.</a:t>
            </a:r>
            <a:endParaRPr lang="id-ID" dirty="0"/>
          </a:p>
        </p:txBody>
      </p:sp>
    </p:spTree>
    <p:extLst>
      <p:ext uri="{BB962C8B-B14F-4D97-AF65-F5344CB8AC3E}">
        <p14:creationId xmlns:p14="http://schemas.microsoft.com/office/powerpoint/2010/main" val="2729219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Jawabannya:</a:t>
            </a:r>
            <a:endParaRPr lang="id-ID" b="1" dirty="0"/>
          </a:p>
        </p:txBody>
      </p:sp>
      <p:sp>
        <p:nvSpPr>
          <p:cNvPr id="3" name="Content Placeholder 2"/>
          <p:cNvSpPr>
            <a:spLocks noGrp="1"/>
          </p:cNvSpPr>
          <p:nvPr>
            <p:ph idx="1"/>
          </p:nvPr>
        </p:nvSpPr>
        <p:spPr/>
        <p:txBody>
          <a:bodyPr>
            <a:normAutofit/>
          </a:bodyPr>
          <a:lstStyle/>
          <a:p>
            <a:r>
              <a:rPr lang="id-ID" sz="2400" dirty="0" smtClean="0"/>
              <a:t>Pembelian 1 = 25 kaleng @ Rp. 45.000 = Rp. 1.125.000,-</a:t>
            </a:r>
          </a:p>
          <a:p>
            <a:r>
              <a:rPr lang="id-ID" sz="2400" dirty="0" smtClean="0"/>
              <a:t>Tumpah = 5 kaleng @ Rp. 45.000,-        = Rp. 225.000,-</a:t>
            </a:r>
          </a:p>
          <a:p>
            <a:r>
              <a:rPr lang="id-ID" sz="2400" dirty="0" smtClean="0"/>
              <a:t>Pembelian 2 = 5 kaleng @ Rp. 45.000,- = Rp. 225.000,-</a:t>
            </a:r>
          </a:p>
          <a:p>
            <a:r>
              <a:rPr lang="id-ID" sz="2400" b="1" dirty="0" smtClean="0"/>
              <a:t>Jumlah pengeluaran untuk cat Rp. 1.350.000,-</a:t>
            </a:r>
            <a:endParaRPr lang="id-ID" sz="2400" b="1" dirty="0"/>
          </a:p>
          <a:p>
            <a:r>
              <a:rPr lang="id-ID" sz="2400" b="1" dirty="0" smtClean="0"/>
              <a:t>Berapa biaya untuk pengecatan tersebut ?</a:t>
            </a:r>
          </a:p>
          <a:p>
            <a:r>
              <a:rPr lang="id-ID" sz="3600" b="1" dirty="0" smtClean="0"/>
              <a:t>Biaya pengecatan Rp. 1.125.000,-</a:t>
            </a:r>
          </a:p>
          <a:p>
            <a:r>
              <a:rPr lang="id-ID" sz="3600" b="1" dirty="0" smtClean="0"/>
              <a:t>Beban (kerugian)  Rp. </a:t>
            </a:r>
            <a:r>
              <a:rPr lang="id-ID" sz="3600" b="1" dirty="0"/>
              <a:t> </a:t>
            </a:r>
            <a:r>
              <a:rPr lang="id-ID" sz="3600" b="1" dirty="0" smtClean="0"/>
              <a:t>   225.000,-</a:t>
            </a:r>
          </a:p>
          <a:p>
            <a:pPr marL="0" indent="0">
              <a:buNone/>
            </a:pPr>
            <a:endParaRPr lang="id-ID" sz="2400" b="1" dirty="0"/>
          </a:p>
        </p:txBody>
      </p:sp>
    </p:spTree>
    <p:extLst>
      <p:ext uri="{BB962C8B-B14F-4D97-AF65-F5344CB8AC3E}">
        <p14:creationId xmlns:p14="http://schemas.microsoft.com/office/powerpoint/2010/main" val="2619406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864</Words>
  <Application>Microsoft Office PowerPoint</Application>
  <PresentationFormat>On-screen Show (4:3)</PresentationFormat>
  <Paragraphs>104</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KONSEP BIAYA</vt:lpstr>
      <vt:lpstr>Pokok Pembahasan :</vt:lpstr>
      <vt:lpstr>BIAYA (COST)</vt:lpstr>
      <vt:lpstr>BIAYA LANGSUNG DAN TIDAK LANGSUNG</vt:lpstr>
      <vt:lpstr>Perbandingan biaya langsung dan tidak langsung</vt:lpstr>
      <vt:lpstr>Perbandingan biaya langsung dan tidak langsung</vt:lpstr>
      <vt:lpstr>Fungsi biaya langsung dan tidak langsung</vt:lpstr>
      <vt:lpstr>Kasus : Pengecatan rumah</vt:lpstr>
      <vt:lpstr>Jawabannya:</vt:lpstr>
      <vt:lpstr>Contoh kasus biaya langsung dan tidak langsung</vt:lpstr>
      <vt:lpstr>BL= Biaya Variabel, BTL = Biaya Tetap</vt:lpstr>
      <vt:lpstr>BTL = FIXED TETAP</vt:lpstr>
      <vt:lpstr>Contoh ke 2 : Gaji pengawas kandang</vt:lpstr>
      <vt:lpstr>Latihan Kasus 1.</vt:lpstr>
      <vt:lpstr>Q &amp;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PRAKTEK AKUNTANSI DAN LAPORAN KEUANGAN</dc:title>
  <dc:creator>HP</dc:creator>
  <cp:lastModifiedBy>HP</cp:lastModifiedBy>
  <cp:revision>24</cp:revision>
  <dcterms:created xsi:type="dcterms:W3CDTF">2021-09-08T01:15:20Z</dcterms:created>
  <dcterms:modified xsi:type="dcterms:W3CDTF">2021-09-09T02:17:10Z</dcterms:modified>
</cp:coreProperties>
</file>