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1" r:id="rId8"/>
    <p:sldId id="264" r:id="rId9"/>
    <p:sldId id="266" r:id="rId10"/>
    <p:sldId id="267" r:id="rId11"/>
    <p:sldId id="265"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DB26826-CA27-4D86-9EA7-42F3C3B49BB2}" type="datetimeFigureOut">
              <a:rPr lang="id-ID" smtClean="0"/>
              <a:t>07/09/2021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324492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DB26826-CA27-4D86-9EA7-42F3C3B49BB2}" type="datetimeFigureOut">
              <a:rPr lang="id-ID" smtClean="0"/>
              <a:t>07/09/2021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1185397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DB26826-CA27-4D86-9EA7-42F3C3B49BB2}" type="datetimeFigureOut">
              <a:rPr lang="id-ID" smtClean="0"/>
              <a:t>07/09/2021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1692731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DB26826-CA27-4D86-9EA7-42F3C3B49BB2}" type="datetimeFigureOut">
              <a:rPr lang="id-ID" smtClean="0"/>
              <a:t>07/09/2021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4118230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B26826-CA27-4D86-9EA7-42F3C3B49BB2}" type="datetimeFigureOut">
              <a:rPr lang="id-ID" smtClean="0"/>
              <a:t>07/09/2021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56730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DB26826-CA27-4D86-9EA7-42F3C3B49BB2}" type="datetimeFigureOut">
              <a:rPr lang="id-ID" smtClean="0"/>
              <a:t>07/09/2021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3691762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DB26826-CA27-4D86-9EA7-42F3C3B49BB2}" type="datetimeFigureOut">
              <a:rPr lang="id-ID" smtClean="0"/>
              <a:t>07/09/2021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260105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DB26826-CA27-4D86-9EA7-42F3C3B49BB2}" type="datetimeFigureOut">
              <a:rPr lang="id-ID" smtClean="0"/>
              <a:t>07/09/2021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321613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26826-CA27-4D86-9EA7-42F3C3B49BB2}" type="datetimeFigureOut">
              <a:rPr lang="id-ID" smtClean="0"/>
              <a:t>07/09/2021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4159107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B26826-CA27-4D86-9EA7-42F3C3B49BB2}" type="datetimeFigureOut">
              <a:rPr lang="id-ID" smtClean="0"/>
              <a:t>07/09/2021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4125468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B26826-CA27-4D86-9EA7-42F3C3B49BB2}" type="datetimeFigureOut">
              <a:rPr lang="id-ID" smtClean="0"/>
              <a:t>07/09/2021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A17727B-A75A-4438-B967-25B0483D79DA}" type="slidenum">
              <a:rPr lang="id-ID" smtClean="0"/>
              <a:t>‹#›</a:t>
            </a:fld>
            <a:endParaRPr lang="id-ID"/>
          </a:p>
        </p:txBody>
      </p:sp>
    </p:spTree>
    <p:extLst>
      <p:ext uri="{BB962C8B-B14F-4D97-AF65-F5344CB8AC3E}">
        <p14:creationId xmlns:p14="http://schemas.microsoft.com/office/powerpoint/2010/main" val="205154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26826-CA27-4D86-9EA7-42F3C3B49BB2}" type="datetimeFigureOut">
              <a:rPr lang="id-ID" smtClean="0"/>
              <a:t>07/09/2021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7727B-A75A-4438-B967-25B0483D79DA}" type="slidenum">
              <a:rPr lang="id-ID" smtClean="0"/>
              <a:t>‹#›</a:t>
            </a:fld>
            <a:endParaRPr lang="id-ID"/>
          </a:p>
        </p:txBody>
      </p:sp>
    </p:spTree>
    <p:extLst>
      <p:ext uri="{BB962C8B-B14F-4D97-AF65-F5344CB8AC3E}">
        <p14:creationId xmlns:p14="http://schemas.microsoft.com/office/powerpoint/2010/main" val="2569026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haeruddindml@gmail.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9897" y="2658824"/>
            <a:ext cx="7772400" cy="1470025"/>
          </a:xfrm>
        </p:spPr>
        <p:txBody>
          <a:bodyPr>
            <a:normAutofit fontScale="90000"/>
          </a:bodyPr>
          <a:lstStyle/>
          <a:p>
            <a:r>
              <a:rPr lang="id-ID" dirty="0" smtClean="0">
                <a:solidFill>
                  <a:srgbClr val="FF0000"/>
                </a:solidFill>
                <a:latin typeface="Arial Narrow" pitchFamily="34" charset="0"/>
              </a:rPr>
              <a:t>Modul 2</a:t>
            </a:r>
            <a:r>
              <a:rPr lang="id-ID" sz="3600" dirty="0" smtClean="0">
                <a:solidFill>
                  <a:schemeClr val="accent1">
                    <a:lumMod val="40000"/>
                    <a:lumOff val="60000"/>
                  </a:schemeClr>
                </a:solidFill>
                <a:latin typeface="Arial Narrow" pitchFamily="34" charset="0"/>
              </a:rPr>
              <a:t>. </a:t>
            </a:r>
            <a:r>
              <a:rPr lang="id-ID" sz="5400" dirty="0" smtClean="0">
                <a:solidFill>
                  <a:srgbClr val="FF0000"/>
                </a:solidFill>
              </a:rPr>
              <a:t/>
            </a:r>
            <a:br>
              <a:rPr lang="id-ID" sz="5400" dirty="0" smtClean="0">
                <a:solidFill>
                  <a:srgbClr val="FF0000"/>
                </a:solidFill>
              </a:rPr>
            </a:br>
            <a:r>
              <a:rPr lang="id-ID" sz="3100" b="1" dirty="0" smtClean="0">
                <a:solidFill>
                  <a:srgbClr val="FF0000"/>
                </a:solidFill>
              </a:rPr>
              <a:t>PROSES AKUNTANSI DAN LAPORAN KEUANGAN</a:t>
            </a:r>
            <a:endParaRPr lang="id-ID" sz="3100" b="1" dirty="0">
              <a:solidFill>
                <a:srgbClr val="FF0000"/>
              </a:solidFill>
            </a:endParaRPr>
          </a:p>
        </p:txBody>
      </p:sp>
      <p:sp>
        <p:nvSpPr>
          <p:cNvPr id="3" name="Subtitle 2"/>
          <p:cNvSpPr>
            <a:spLocks noGrp="1"/>
          </p:cNvSpPr>
          <p:nvPr>
            <p:ph type="subTitle" idx="1"/>
          </p:nvPr>
        </p:nvSpPr>
        <p:spPr>
          <a:xfrm>
            <a:off x="1371600" y="4365104"/>
            <a:ext cx="6400800" cy="1656184"/>
          </a:xfrm>
        </p:spPr>
        <p:txBody>
          <a:bodyPr>
            <a:normAutofit lnSpcReduction="10000"/>
          </a:bodyPr>
          <a:lstStyle/>
          <a:p>
            <a:r>
              <a:rPr lang="id-ID" dirty="0" smtClean="0">
                <a:solidFill>
                  <a:srgbClr val="FF0000"/>
                </a:solidFill>
              </a:rPr>
              <a:t>DR. HAERUDDIN,S.E</a:t>
            </a:r>
            <a:r>
              <a:rPr lang="id-ID" dirty="0" smtClean="0">
                <a:solidFill>
                  <a:srgbClr val="FF0000"/>
                </a:solidFill>
              </a:rPr>
              <a:t>.,</a:t>
            </a:r>
            <a:r>
              <a:rPr lang="id-ID" dirty="0" smtClean="0">
                <a:solidFill>
                  <a:srgbClr val="FF0000"/>
                </a:solidFill>
              </a:rPr>
              <a:t>M.M.</a:t>
            </a:r>
            <a:endParaRPr lang="id-ID" dirty="0" smtClean="0">
              <a:solidFill>
                <a:srgbClr val="FF0000"/>
              </a:solidFill>
            </a:endParaRPr>
          </a:p>
          <a:p>
            <a:r>
              <a:rPr lang="id-ID" dirty="0" smtClean="0">
                <a:solidFill>
                  <a:schemeClr val="tx2">
                    <a:lumMod val="40000"/>
                    <a:lumOff val="60000"/>
                  </a:schemeClr>
                </a:solidFill>
                <a:hlinkClick r:id="rId2"/>
              </a:rPr>
              <a:t>Email : haeruddindml@gmail.com</a:t>
            </a:r>
            <a:endParaRPr lang="id-ID" dirty="0" smtClean="0">
              <a:solidFill>
                <a:schemeClr val="tx2">
                  <a:lumMod val="40000"/>
                  <a:lumOff val="60000"/>
                </a:schemeClr>
              </a:solidFill>
            </a:endParaRPr>
          </a:p>
          <a:p>
            <a:r>
              <a:rPr lang="id-ID" dirty="0" smtClean="0">
                <a:solidFill>
                  <a:srgbClr val="FF0000"/>
                </a:solidFill>
              </a:rPr>
              <a:t>http: haeruddin.online</a:t>
            </a:r>
          </a:p>
          <a:p>
            <a:endParaRPr lang="id-ID" dirty="0">
              <a:solidFill>
                <a:schemeClr val="tx2">
                  <a:lumMod val="40000"/>
                  <a:lumOff val="60000"/>
                </a:schemeClr>
              </a:solidFill>
            </a:endParaRPr>
          </a:p>
        </p:txBody>
      </p:sp>
      <p:grpSp>
        <p:nvGrpSpPr>
          <p:cNvPr id="9" name="Group 8"/>
          <p:cNvGrpSpPr/>
          <p:nvPr/>
        </p:nvGrpSpPr>
        <p:grpSpPr>
          <a:xfrm>
            <a:off x="0" y="-48855"/>
            <a:ext cx="9176763" cy="6906855"/>
            <a:chOff x="-32763" y="-27384"/>
            <a:chExt cx="9176763" cy="6906855"/>
          </a:xfrm>
        </p:grpSpPr>
        <p:sp>
          <p:nvSpPr>
            <p:cNvPr id="8" name="Rectangle 7"/>
            <p:cNvSpPr/>
            <p:nvPr/>
          </p:nvSpPr>
          <p:spPr>
            <a:xfrm rot="5400000">
              <a:off x="5354960" y="3090431"/>
              <a:ext cx="6885384" cy="692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0" y="0"/>
              <a:ext cx="9144000" cy="692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0" y="6165304"/>
              <a:ext cx="9144000" cy="692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32763" y="4242559"/>
              <a:ext cx="8484068" cy="9432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id-ID"/>
            </a:p>
          </p:txBody>
        </p:sp>
        <p:sp>
          <p:nvSpPr>
            <p:cNvPr id="7" name="Rectangle 6"/>
            <p:cNvSpPr/>
            <p:nvPr/>
          </p:nvSpPr>
          <p:spPr>
            <a:xfrm rot="5400000">
              <a:off x="-3096344" y="3068960"/>
              <a:ext cx="6885384" cy="692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pic>
        <p:nvPicPr>
          <p:cNvPr id="1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399" y="795476"/>
            <a:ext cx="4953000" cy="1388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08031" y="795476"/>
            <a:ext cx="1336377" cy="16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9815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Pertanyaan ke 3 (Muh. Syukur)</a:t>
            </a:r>
            <a:endParaRPr lang="id-ID" dirty="0"/>
          </a:p>
        </p:txBody>
      </p:sp>
      <p:sp>
        <p:nvSpPr>
          <p:cNvPr id="3" name="Content Placeholder 2"/>
          <p:cNvSpPr>
            <a:spLocks noGrp="1"/>
          </p:cNvSpPr>
          <p:nvPr>
            <p:ph idx="1"/>
          </p:nvPr>
        </p:nvSpPr>
        <p:spPr>
          <a:xfrm>
            <a:off x="457200" y="2348881"/>
            <a:ext cx="8229600" cy="3312368"/>
          </a:xfrm>
        </p:spPr>
        <p:txBody>
          <a:bodyPr>
            <a:normAutofit/>
          </a:bodyPr>
          <a:lstStyle/>
          <a:p>
            <a:pPr marL="0" indent="0" algn="just">
              <a:buNone/>
            </a:pPr>
            <a:r>
              <a:rPr lang="id-ID" sz="2800" dirty="0" smtClean="0"/>
              <a:t>Beban pelatihan BUMDES untuk karyawan dan pengurus ? Akun yang tepat itu adalah kalau di dalam bagan akun belum tersedia akun beban pelatihan karyawan, maka boleh ditambahkan beban pelatihan karyawan dan pengurus, tapi kalau tidak ditambahkan masukkan ke dalam beban administrasi dan umum lainnnya.</a:t>
            </a:r>
            <a:endParaRPr lang="id-ID" sz="2800" dirty="0"/>
          </a:p>
        </p:txBody>
      </p:sp>
    </p:spTree>
    <p:extLst>
      <p:ext uri="{BB962C8B-B14F-4D97-AF65-F5344CB8AC3E}">
        <p14:creationId xmlns:p14="http://schemas.microsoft.com/office/powerpoint/2010/main" val="345767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52" y="274638"/>
            <a:ext cx="8229600" cy="1143000"/>
          </a:xfrm>
        </p:spPr>
        <p:txBody>
          <a:bodyPr/>
          <a:lstStyle/>
          <a:p>
            <a:r>
              <a:rPr lang="id-ID" dirty="0" smtClean="0">
                <a:solidFill>
                  <a:srgbClr val="FF0000"/>
                </a:solidFill>
              </a:rPr>
              <a:t>WFH !!</a:t>
            </a:r>
            <a:endParaRPr lang="id-ID" dirty="0">
              <a:solidFill>
                <a:srgbClr val="FF0000"/>
              </a:solidFill>
            </a:endParaRPr>
          </a:p>
        </p:txBody>
      </p:sp>
      <p:sp>
        <p:nvSpPr>
          <p:cNvPr id="3" name="Content Placeholder 2"/>
          <p:cNvSpPr>
            <a:spLocks noGrp="1"/>
          </p:cNvSpPr>
          <p:nvPr>
            <p:ph idx="1"/>
          </p:nvPr>
        </p:nvSpPr>
        <p:spPr>
          <a:xfrm>
            <a:off x="899592" y="2060847"/>
            <a:ext cx="7200800" cy="3168353"/>
          </a:xfrm>
        </p:spPr>
        <p:txBody>
          <a:bodyPr/>
          <a:lstStyle/>
          <a:p>
            <a:r>
              <a:rPr lang="id-ID" sz="2800" dirty="0" smtClean="0"/>
              <a:t>Membuat bagan akun berdasarkan jenis usaha yang ada di desa masing-masing.</a:t>
            </a:r>
          </a:p>
          <a:p>
            <a:r>
              <a:rPr lang="id-ID" sz="2800" dirty="0" smtClean="0"/>
              <a:t>Usaha apa?</a:t>
            </a:r>
          </a:p>
          <a:p>
            <a:r>
              <a:rPr lang="id-ID" sz="2800" dirty="0" smtClean="0"/>
              <a:t>Yang dijual?</a:t>
            </a:r>
          </a:p>
          <a:p>
            <a:r>
              <a:rPr lang="id-ID" sz="2800" dirty="0" smtClean="0"/>
              <a:t>Jasa yang diberikan?</a:t>
            </a:r>
          </a:p>
          <a:p>
            <a:r>
              <a:rPr lang="id-ID" sz="2800" dirty="0" smtClean="0"/>
              <a:t>Siapa pemilik (perusahaan perorangan)</a:t>
            </a:r>
          </a:p>
          <a:p>
            <a:pPr marL="0" indent="0">
              <a:buNone/>
            </a:pPr>
            <a:endParaRPr lang="id-ID" dirty="0"/>
          </a:p>
        </p:txBody>
      </p:sp>
    </p:spTree>
    <p:extLst>
      <p:ext uri="{BB962C8B-B14F-4D97-AF65-F5344CB8AC3E}">
        <p14:creationId xmlns:p14="http://schemas.microsoft.com/office/powerpoint/2010/main" val="3391136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PROSES AKUNTANSI</a:t>
            </a:r>
            <a:endParaRPr lang="id-ID" dirty="0"/>
          </a:p>
        </p:txBody>
      </p:sp>
      <p:sp>
        <p:nvSpPr>
          <p:cNvPr id="4" name="TextBox 3"/>
          <p:cNvSpPr txBox="1"/>
          <p:nvPr/>
        </p:nvSpPr>
        <p:spPr>
          <a:xfrm>
            <a:off x="539552" y="1700808"/>
            <a:ext cx="1872208"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id-ID" sz="4000" dirty="0" smtClean="0"/>
              <a:t>INPUT</a:t>
            </a:r>
            <a:endParaRPr lang="id-ID" sz="4000" dirty="0"/>
          </a:p>
        </p:txBody>
      </p:sp>
      <p:sp>
        <p:nvSpPr>
          <p:cNvPr id="5" name="TextBox 4"/>
          <p:cNvSpPr txBox="1"/>
          <p:nvPr/>
        </p:nvSpPr>
        <p:spPr>
          <a:xfrm>
            <a:off x="3419872" y="1700808"/>
            <a:ext cx="1872208" cy="646331"/>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id-ID" sz="3600" dirty="0" smtClean="0"/>
              <a:t>PROSES</a:t>
            </a:r>
            <a:endParaRPr lang="id-ID" sz="3600" dirty="0"/>
          </a:p>
        </p:txBody>
      </p:sp>
      <p:sp>
        <p:nvSpPr>
          <p:cNvPr id="6" name="TextBox 5"/>
          <p:cNvSpPr txBox="1"/>
          <p:nvPr/>
        </p:nvSpPr>
        <p:spPr>
          <a:xfrm>
            <a:off x="6732240" y="1730693"/>
            <a:ext cx="1872208" cy="58477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id-ID" sz="3200" dirty="0" smtClean="0"/>
              <a:t>OUTPUT</a:t>
            </a:r>
            <a:endParaRPr lang="id-ID" sz="3200" dirty="0"/>
          </a:p>
        </p:txBody>
      </p:sp>
      <p:sp>
        <p:nvSpPr>
          <p:cNvPr id="7" name="Right Arrow 6"/>
          <p:cNvSpPr/>
          <p:nvPr/>
        </p:nvSpPr>
        <p:spPr>
          <a:xfrm>
            <a:off x="2771800" y="1844824"/>
            <a:ext cx="432048" cy="470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ight Arrow 7"/>
          <p:cNvSpPr/>
          <p:nvPr/>
        </p:nvSpPr>
        <p:spPr>
          <a:xfrm>
            <a:off x="5868144" y="1844824"/>
            <a:ext cx="432048" cy="470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p:cNvSpPr txBox="1"/>
          <p:nvPr/>
        </p:nvSpPr>
        <p:spPr>
          <a:xfrm>
            <a:off x="467544" y="2780928"/>
            <a:ext cx="187220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d-ID" dirty="0" smtClean="0"/>
              <a:t>Data  / dokumen transaksi</a:t>
            </a:r>
            <a:endParaRPr lang="id-ID" dirty="0"/>
          </a:p>
        </p:txBody>
      </p:sp>
      <p:sp>
        <p:nvSpPr>
          <p:cNvPr id="10" name="TextBox 9"/>
          <p:cNvSpPr txBox="1"/>
          <p:nvPr/>
        </p:nvSpPr>
        <p:spPr>
          <a:xfrm>
            <a:off x="464044" y="3789040"/>
            <a:ext cx="1872208" cy="258532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buAutoNum type="arabicPeriod"/>
            </a:pPr>
            <a:r>
              <a:rPr lang="id-ID" dirty="0" smtClean="0"/>
              <a:t>Pembelian</a:t>
            </a:r>
          </a:p>
          <a:p>
            <a:pPr marL="342900" indent="-342900">
              <a:buAutoNum type="arabicPeriod"/>
            </a:pPr>
            <a:r>
              <a:rPr lang="id-ID" dirty="0" smtClean="0"/>
              <a:t>Penjualan</a:t>
            </a:r>
          </a:p>
          <a:p>
            <a:pPr marL="342900" indent="-342900">
              <a:buAutoNum type="arabicPeriod"/>
            </a:pPr>
            <a:r>
              <a:rPr lang="id-ID" dirty="0" smtClean="0"/>
              <a:t>Penerimaan kas</a:t>
            </a:r>
          </a:p>
          <a:p>
            <a:pPr marL="342900" indent="-342900">
              <a:buAutoNum type="arabicPeriod"/>
            </a:pPr>
            <a:r>
              <a:rPr lang="id-ID" dirty="0" smtClean="0"/>
              <a:t>Transaksi pengeluaran kas</a:t>
            </a:r>
          </a:p>
          <a:p>
            <a:pPr marL="342900" indent="-342900">
              <a:buAutoNum type="arabicPeriod"/>
            </a:pPr>
            <a:r>
              <a:rPr lang="id-ID" dirty="0" smtClean="0"/>
              <a:t>Transaksi non tunai</a:t>
            </a:r>
            <a:endParaRPr lang="id-ID" dirty="0"/>
          </a:p>
        </p:txBody>
      </p:sp>
      <p:cxnSp>
        <p:nvCxnSpPr>
          <p:cNvPr id="12" name="Straight Arrow Connector 11"/>
          <p:cNvCxnSpPr>
            <a:stCxn id="9" idx="2"/>
            <a:endCxn id="10" idx="0"/>
          </p:cNvCxnSpPr>
          <p:nvPr/>
        </p:nvCxnSpPr>
        <p:spPr>
          <a:xfrm flipH="1">
            <a:off x="1400148" y="3427259"/>
            <a:ext cx="3500" cy="3617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9" idx="0"/>
            <a:endCxn id="4" idx="2"/>
          </p:cNvCxnSpPr>
          <p:nvPr/>
        </p:nvCxnSpPr>
        <p:spPr>
          <a:xfrm flipV="1">
            <a:off x="1403648" y="2408694"/>
            <a:ext cx="72008" cy="3722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275856" y="3427258"/>
            <a:ext cx="1872208" cy="258532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lgn="ctr">
              <a:buAutoNum type="arabicPeriod"/>
            </a:pPr>
            <a:r>
              <a:rPr lang="id-ID" dirty="0" smtClean="0"/>
              <a:t>Jurnal </a:t>
            </a:r>
          </a:p>
          <a:p>
            <a:pPr marL="342900" indent="-342900" algn="ctr">
              <a:buAutoNum type="arabicPeriod"/>
            </a:pPr>
            <a:r>
              <a:rPr lang="id-ID" dirty="0" smtClean="0"/>
              <a:t>Posting ke buku besar</a:t>
            </a:r>
          </a:p>
          <a:p>
            <a:pPr algn="ctr"/>
            <a:r>
              <a:rPr lang="id-ID" dirty="0" smtClean="0"/>
              <a:t>2.1 Buku pembantu buku besar</a:t>
            </a:r>
          </a:p>
          <a:p>
            <a:pPr algn="ctr"/>
            <a:r>
              <a:rPr lang="id-ID" dirty="0" smtClean="0"/>
              <a:t>3. Neraca saldo</a:t>
            </a:r>
          </a:p>
          <a:p>
            <a:pPr algn="ctr"/>
            <a:r>
              <a:rPr lang="id-ID" dirty="0" smtClean="0"/>
              <a:t>4. Neraca lajur</a:t>
            </a:r>
          </a:p>
          <a:p>
            <a:pPr algn="ctr"/>
            <a:endParaRPr lang="id-ID" dirty="0"/>
          </a:p>
        </p:txBody>
      </p:sp>
      <p:sp>
        <p:nvSpPr>
          <p:cNvPr id="17" name="Right Arrow 16"/>
          <p:cNvSpPr/>
          <p:nvPr/>
        </p:nvSpPr>
        <p:spPr>
          <a:xfrm rot="5400000">
            <a:off x="3705291" y="2634299"/>
            <a:ext cx="792088" cy="5092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5288435" y="4305870"/>
            <a:ext cx="1083765"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d-ID" dirty="0" smtClean="0"/>
              <a:t>Laporan keuangan</a:t>
            </a:r>
          </a:p>
          <a:p>
            <a:pPr algn="ctr"/>
            <a:endParaRPr lang="id-ID" dirty="0"/>
          </a:p>
        </p:txBody>
      </p:sp>
      <p:sp>
        <p:nvSpPr>
          <p:cNvPr id="19" name="TextBox 18"/>
          <p:cNvSpPr txBox="1"/>
          <p:nvPr/>
        </p:nvSpPr>
        <p:spPr>
          <a:xfrm>
            <a:off x="6804248" y="2965593"/>
            <a:ext cx="1872208" cy="34163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lgn="ctr">
              <a:buAutoNum type="arabicPeriod"/>
            </a:pPr>
            <a:r>
              <a:rPr lang="id-ID" dirty="0" smtClean="0"/>
              <a:t>Laporan laba rugi</a:t>
            </a:r>
          </a:p>
          <a:p>
            <a:pPr marL="342900" indent="-342900" algn="ctr">
              <a:buAutoNum type="arabicPeriod"/>
            </a:pPr>
            <a:r>
              <a:rPr lang="id-ID" dirty="0" smtClean="0"/>
              <a:t>Laporan perubahan equitas</a:t>
            </a:r>
          </a:p>
          <a:p>
            <a:pPr marL="342900" indent="-342900" algn="ctr">
              <a:buAutoNum type="arabicPeriod"/>
            </a:pPr>
            <a:r>
              <a:rPr lang="id-ID" dirty="0" smtClean="0"/>
              <a:t>Neraca</a:t>
            </a:r>
          </a:p>
          <a:p>
            <a:pPr marL="342900" indent="-342900" algn="ctr">
              <a:buAutoNum type="arabicPeriod"/>
            </a:pPr>
            <a:r>
              <a:rPr lang="id-ID" dirty="0" smtClean="0"/>
              <a:t>Laporan arus kas</a:t>
            </a:r>
          </a:p>
          <a:p>
            <a:pPr marL="342900" indent="-342900" algn="ctr">
              <a:buAutoNum type="arabicPeriod"/>
            </a:pPr>
            <a:r>
              <a:rPr lang="id-ID" dirty="0" smtClean="0"/>
              <a:t>Catatan atas laporan keuangan</a:t>
            </a:r>
          </a:p>
          <a:p>
            <a:pPr algn="ctr"/>
            <a:endParaRPr lang="id-ID" dirty="0"/>
          </a:p>
        </p:txBody>
      </p:sp>
      <p:sp>
        <p:nvSpPr>
          <p:cNvPr id="20" name="Right Arrow 19"/>
          <p:cNvSpPr/>
          <p:nvPr/>
        </p:nvSpPr>
        <p:spPr>
          <a:xfrm>
            <a:off x="6444208" y="4581128"/>
            <a:ext cx="288032" cy="407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46674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 DOKUMEN TRANSAKSI</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Yang menjadi input (masukan) yang diproses di dalam akuntansi adalah dokumen transaksi</a:t>
            </a:r>
          </a:p>
          <a:p>
            <a:r>
              <a:rPr lang="id-ID" dirty="0" smtClean="0"/>
              <a:t>Transaksi adalah kejadian atau peristiwa yang terjadi di dalam operasional usaha meliputi transaksi pembelian, penjualan, penerimaan kas dan pengeluaran kas dan transaksi non tunai.</a:t>
            </a:r>
          </a:p>
          <a:p>
            <a:r>
              <a:rPr lang="id-ID" dirty="0" smtClean="0"/>
              <a:t>Bukti transaksi = dokumen yang menjadi bukti telah terjadi transaksi. Contoh transaksi pembelian=bukti transaksi adalah nota atau faktur pembelian.</a:t>
            </a:r>
          </a:p>
          <a:p>
            <a:endParaRPr lang="id-ID" dirty="0"/>
          </a:p>
        </p:txBody>
      </p:sp>
    </p:spTree>
    <p:extLst>
      <p:ext uri="{BB962C8B-B14F-4D97-AF65-F5344CB8AC3E}">
        <p14:creationId xmlns:p14="http://schemas.microsoft.com/office/powerpoint/2010/main" val="371970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BUKTI HUTANG PIUTANG</a:t>
            </a:r>
            <a:endParaRPr lang="id-ID" dirty="0"/>
          </a:p>
        </p:txBody>
      </p:sp>
      <p:sp>
        <p:nvSpPr>
          <p:cNvPr id="3" name="Content Placeholder 2"/>
          <p:cNvSpPr>
            <a:spLocks noGrp="1"/>
          </p:cNvSpPr>
          <p:nvPr>
            <p:ph idx="1"/>
          </p:nvPr>
        </p:nvSpPr>
        <p:spPr/>
        <p:txBody>
          <a:bodyPr>
            <a:normAutofit lnSpcReduction="10000"/>
          </a:bodyPr>
          <a:lstStyle/>
          <a:p>
            <a:r>
              <a:rPr lang="id-ID" sz="2800" dirty="0" smtClean="0"/>
              <a:t>Barang : berapa jumlahnya??</a:t>
            </a:r>
          </a:p>
          <a:p>
            <a:r>
              <a:rPr lang="id-ID" sz="2800" dirty="0" smtClean="0"/>
              <a:t>Merek : merak apa?</a:t>
            </a:r>
          </a:p>
          <a:p>
            <a:r>
              <a:rPr lang="id-ID" sz="2800" dirty="0" smtClean="0">
                <a:solidFill>
                  <a:srgbClr val="FF0000"/>
                </a:solidFill>
              </a:rPr>
              <a:t>Berapa harganya/Unit dan total harganya</a:t>
            </a:r>
          </a:p>
          <a:p>
            <a:r>
              <a:rPr lang="id-ID" sz="2800" dirty="0" smtClean="0">
                <a:solidFill>
                  <a:srgbClr val="FF0000"/>
                </a:solidFill>
              </a:rPr>
              <a:t>Tanggal </a:t>
            </a:r>
            <a:r>
              <a:rPr lang="id-ID" sz="2800" dirty="0" smtClean="0">
                <a:solidFill>
                  <a:srgbClr val="FF0000"/>
                </a:solidFill>
              </a:rPr>
              <a:t>berapa diserahkan: tanggal, bulan, tahun</a:t>
            </a:r>
          </a:p>
          <a:p>
            <a:r>
              <a:rPr lang="id-ID" sz="2800" dirty="0" smtClean="0">
                <a:solidFill>
                  <a:srgbClr val="FF0000"/>
                </a:solidFill>
              </a:rPr>
              <a:t>Tanggal berapa dikembalikan : tanggal, bulan, tahun</a:t>
            </a:r>
          </a:p>
          <a:p>
            <a:r>
              <a:rPr lang="id-ID" sz="2800" dirty="0" smtClean="0"/>
              <a:t>Siapa yang menyerahkan; nama dan tanda tangan</a:t>
            </a:r>
          </a:p>
          <a:p>
            <a:r>
              <a:rPr lang="id-ID" sz="2800" dirty="0" smtClean="0"/>
              <a:t>Siapa yang menerima; nama dan tanda tangan</a:t>
            </a:r>
          </a:p>
          <a:p>
            <a:r>
              <a:rPr lang="id-ID" sz="2800" dirty="0" smtClean="0"/>
              <a:t>Buat rangkap min. 2 =  rangkap 1 (menyerahkan), rangkap 2 (menerima)</a:t>
            </a:r>
            <a:endParaRPr lang="id-ID" sz="2800" dirty="0"/>
          </a:p>
        </p:txBody>
      </p:sp>
    </p:spTree>
    <p:extLst>
      <p:ext uri="{BB962C8B-B14F-4D97-AF65-F5344CB8AC3E}">
        <p14:creationId xmlns:p14="http://schemas.microsoft.com/office/powerpoint/2010/main" val="1543424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Akun dan kebijakan akuntansi</a:t>
            </a:r>
            <a:endParaRPr lang="id-ID" dirty="0"/>
          </a:p>
        </p:txBody>
      </p:sp>
      <p:sp>
        <p:nvSpPr>
          <p:cNvPr id="3" name="Content Placeholder 2"/>
          <p:cNvSpPr>
            <a:spLocks noGrp="1"/>
          </p:cNvSpPr>
          <p:nvPr>
            <p:ph idx="1"/>
          </p:nvPr>
        </p:nvSpPr>
        <p:spPr/>
        <p:txBody>
          <a:bodyPr>
            <a:normAutofit fontScale="70000" lnSpcReduction="20000"/>
          </a:bodyPr>
          <a:lstStyle/>
          <a:p>
            <a:pPr marL="0" indent="0">
              <a:buNone/>
            </a:pPr>
            <a:r>
              <a:rPr lang="id-ID" b="1" dirty="0" smtClean="0"/>
              <a:t>Akun ; </a:t>
            </a:r>
          </a:p>
          <a:p>
            <a:pPr marL="0" indent="0">
              <a:buNone/>
            </a:pPr>
            <a:r>
              <a:rPr lang="id-ID" dirty="0" smtClean="0"/>
              <a:t>perkiraan = harta (1), hutang (2), modal (3), pendapatan (4), beban (5)</a:t>
            </a:r>
          </a:p>
          <a:p>
            <a:pPr marL="0" indent="0">
              <a:buNone/>
            </a:pPr>
            <a:r>
              <a:rPr lang="id-ID" b="1" dirty="0" smtClean="0"/>
              <a:t>Kebijakan akutansi ;</a:t>
            </a:r>
          </a:p>
          <a:p>
            <a:pPr marL="514350" indent="-514350">
              <a:buAutoNum type="arabicPeriod"/>
            </a:pPr>
            <a:r>
              <a:rPr lang="id-ID" dirty="0" smtClean="0"/>
              <a:t>Dasar akuntansi adalah </a:t>
            </a:r>
            <a:r>
              <a:rPr lang="id-ID" dirty="0" smtClean="0">
                <a:solidFill>
                  <a:srgbClr val="FF0000"/>
                </a:solidFill>
              </a:rPr>
              <a:t>akrual basis</a:t>
            </a:r>
            <a:r>
              <a:rPr lang="id-ID" dirty="0" smtClean="0"/>
              <a:t>; pendapatan dan beban diakui pada saat terjadi (baik tunai maupun non tunai)</a:t>
            </a:r>
          </a:p>
          <a:p>
            <a:pPr marL="514350" indent="-514350">
              <a:buAutoNum type="arabicPeriod"/>
            </a:pPr>
            <a:r>
              <a:rPr lang="id-ID" dirty="0" smtClean="0"/>
              <a:t>Pencatatan Persedian barang dagangan dan persedian lainnya dicatat dengan menggunakan metode rata-rata (average) dan menggunakan perpetual (terus-menerus) sistem.</a:t>
            </a:r>
          </a:p>
          <a:p>
            <a:pPr marL="514350" indent="-514350">
              <a:buAutoNum type="arabicPeriod"/>
            </a:pPr>
            <a:r>
              <a:rPr lang="id-ID" dirty="0" smtClean="0"/>
              <a:t>Penyusutan aktiva tetap menggunakan metode garis lurus dan penggolongan aktiva berdasarkan umur ekonomis; bangunan parmanen 5%/tahun, semi parmanen 10%/tahun, kendaraan UE = 0-4 tahun (25%), mesin-mesin dengan UE = 0 – 8 tahun (12,5%/tahun) dan aktiva tetap UE = 0- 16 tahun (12,5%/2=6,25%/tahun.</a:t>
            </a:r>
          </a:p>
          <a:p>
            <a:pPr marL="514350" indent="-514350">
              <a:buAutoNum type="arabicPeriod"/>
            </a:pPr>
            <a:endParaRPr lang="id-ID" dirty="0" smtClean="0"/>
          </a:p>
          <a:p>
            <a:pPr marL="514350" indent="-514350">
              <a:buAutoNum type="arabicPeriod"/>
            </a:pPr>
            <a:endParaRPr lang="id-ID" dirty="0"/>
          </a:p>
        </p:txBody>
      </p:sp>
    </p:spTree>
    <p:extLst>
      <p:ext uri="{BB962C8B-B14F-4D97-AF65-F5344CB8AC3E}">
        <p14:creationId xmlns:p14="http://schemas.microsoft.com/office/powerpoint/2010/main" val="3289134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id-ID" dirty="0" smtClean="0"/>
              <a:t>Chart of Account (bagan akun)</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3406933133"/>
              </p:ext>
            </p:extLst>
          </p:nvPr>
        </p:nvGraphicFramePr>
        <p:xfrm>
          <a:off x="611560" y="908720"/>
          <a:ext cx="2592288" cy="5760632"/>
        </p:xfrm>
        <a:graphic>
          <a:graphicData uri="http://schemas.openxmlformats.org/drawingml/2006/table">
            <a:tbl>
              <a:tblPr>
                <a:tableStyleId>{5C22544A-7EE6-4342-B048-85BDC9FD1C3A}</a:tableStyleId>
              </a:tblPr>
              <a:tblGrid>
                <a:gridCol w="482286"/>
                <a:gridCol w="2110002"/>
              </a:tblGrid>
              <a:tr h="278827">
                <a:tc gridSpan="2">
                  <a:txBody>
                    <a:bodyPr/>
                    <a:lstStyle/>
                    <a:p>
                      <a:pPr algn="l" fontAlgn="b"/>
                      <a:r>
                        <a:rPr lang="id-ID" sz="1100" u="none" strike="noStrike" dirty="0">
                          <a:effectLst/>
                        </a:rPr>
                        <a:t>HARTA (1)</a:t>
                      </a:r>
                      <a:endParaRPr lang="id-ID" sz="1100" b="0" i="0" u="none" strike="noStrike" dirty="0">
                        <a:solidFill>
                          <a:srgbClr val="000000"/>
                        </a:solidFill>
                        <a:effectLst/>
                        <a:latin typeface="Calibri"/>
                      </a:endParaRPr>
                    </a:p>
                  </a:txBody>
                  <a:tcPr marL="9525" marR="9525" marT="9525" marB="0" anchor="b"/>
                </a:tc>
                <a:tc hMerge="1">
                  <a:txBody>
                    <a:bodyPr/>
                    <a:lstStyle/>
                    <a:p>
                      <a:endParaRPr lang="id-ID"/>
                    </a:p>
                  </a:txBody>
                  <a:tcPr/>
                </a:tc>
              </a:tr>
              <a:tr h="278827">
                <a:tc>
                  <a:txBody>
                    <a:bodyPr/>
                    <a:lstStyle/>
                    <a:p>
                      <a:pPr algn="l" fontAlgn="b"/>
                      <a:r>
                        <a:rPr lang="id-ID" sz="1100" u="none" strike="noStrike">
                          <a:effectLst/>
                        </a:rPr>
                        <a:t>1-100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HARTA LANCAR</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1-101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Kas </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1-102</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Bank</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1-103</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Piutang usaha</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1-104</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Piutang karyawan</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1-105</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Perlengkapan kantor</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1-106</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Uang muka beban</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1-107</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Aktiva lancar lainnya</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1-200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HARTA TETAP</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1-210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Tanah</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1-220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Bangunan</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1-221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dirty="0">
                          <a:effectLst/>
                        </a:rPr>
                        <a:t>Akm. Penyusutan bangunan</a:t>
                      </a:r>
                      <a:endParaRPr lang="id-ID" sz="1100" b="0" i="0" u="none" strike="noStrike" dirty="0">
                        <a:solidFill>
                          <a:srgbClr val="000000"/>
                        </a:solidFill>
                        <a:effectLst/>
                        <a:latin typeface="Calibri"/>
                      </a:endParaRPr>
                    </a:p>
                  </a:txBody>
                  <a:tcPr marL="9525" marR="9525" marT="9525" marB="0" anchor="b"/>
                </a:tc>
              </a:tr>
              <a:tr h="278827">
                <a:tc>
                  <a:txBody>
                    <a:bodyPr/>
                    <a:lstStyle/>
                    <a:p>
                      <a:pPr algn="l" fontAlgn="b"/>
                      <a:r>
                        <a:rPr lang="id-ID" sz="1100" u="none" strike="noStrike" dirty="0">
                          <a:effectLst/>
                        </a:rPr>
                        <a:t>1-230</a:t>
                      </a:r>
                      <a:endParaRPr lang="id-ID" sz="1100" b="0" i="0" u="none" strike="noStrike" dirty="0">
                        <a:solidFill>
                          <a:srgbClr val="000000"/>
                        </a:solidFill>
                        <a:effectLst/>
                        <a:latin typeface="Calibri"/>
                      </a:endParaRPr>
                    </a:p>
                  </a:txBody>
                  <a:tcPr marL="9525" marR="9525" marT="9525" marB="0" anchor="b"/>
                </a:tc>
                <a:tc>
                  <a:txBody>
                    <a:bodyPr/>
                    <a:lstStyle/>
                    <a:p>
                      <a:pPr algn="l" fontAlgn="b"/>
                      <a:r>
                        <a:rPr lang="id-ID" sz="1100" u="none" strike="noStrike">
                          <a:effectLst/>
                        </a:rPr>
                        <a:t>Mesin dan peralatan </a:t>
                      </a:r>
                      <a:endParaRPr lang="id-ID" sz="1100" b="0" i="0" u="none" strike="noStrike">
                        <a:solidFill>
                          <a:srgbClr val="000000"/>
                        </a:solidFill>
                        <a:effectLst/>
                        <a:latin typeface="Calibri"/>
                      </a:endParaRPr>
                    </a:p>
                  </a:txBody>
                  <a:tcPr marL="9525" marR="9525" marT="9525" marB="0" anchor="b"/>
                </a:tc>
              </a:tr>
              <a:tr h="370873">
                <a:tc>
                  <a:txBody>
                    <a:bodyPr/>
                    <a:lstStyle/>
                    <a:p>
                      <a:pPr algn="l" fontAlgn="b"/>
                      <a:r>
                        <a:rPr lang="id-ID" sz="1100" u="none" strike="noStrike">
                          <a:effectLst/>
                        </a:rPr>
                        <a:t>1-231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Akm. Penyusutan mesin dan peralatan</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1-240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Inventaris kantor</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1-241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Akm. Penyusutan inventaris kantor</a:t>
                      </a:r>
                      <a:endParaRPr lang="id-ID"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1-300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HARTA LAIN-LAIN</a:t>
                      </a:r>
                      <a:endParaRPr lang="id-ID" sz="1100" b="0" i="0" u="none" strike="noStrike">
                        <a:solidFill>
                          <a:srgbClr val="000000"/>
                        </a:solidFill>
                        <a:effectLst/>
                        <a:latin typeface="Calibri"/>
                      </a:endParaRPr>
                    </a:p>
                  </a:txBody>
                  <a:tcPr marL="9525" marR="9525" marT="9525" marB="0" anchor="b"/>
                </a:tc>
              </a:tr>
              <a:tr h="370873">
                <a:tc>
                  <a:txBody>
                    <a:bodyPr/>
                    <a:lstStyle/>
                    <a:p>
                      <a:pPr algn="l" fontAlgn="b"/>
                      <a:r>
                        <a:rPr lang="id-ID" sz="1100" u="none" strike="noStrike">
                          <a:effectLst/>
                        </a:rPr>
                        <a:t>1-310</a:t>
                      </a:r>
                      <a:endParaRPr lang="id-ID"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Akta Notaris dan Legalitas perusahaan</a:t>
                      </a:r>
                      <a:endParaRPr lang="es-ES" sz="1100" b="0" i="0" u="none" strike="noStrike">
                        <a:solidFill>
                          <a:srgbClr val="000000"/>
                        </a:solidFill>
                        <a:effectLst/>
                        <a:latin typeface="Calibri"/>
                      </a:endParaRPr>
                    </a:p>
                  </a:txBody>
                  <a:tcPr marL="9525" marR="9525" marT="9525" marB="0" anchor="b"/>
                </a:tc>
              </a:tr>
              <a:tr h="278827">
                <a:tc>
                  <a:txBody>
                    <a:bodyPr/>
                    <a:lstStyle/>
                    <a:p>
                      <a:pPr algn="l" fontAlgn="b"/>
                      <a:r>
                        <a:rPr lang="id-ID" sz="1100" u="none" strike="noStrike">
                          <a:effectLst/>
                        </a:rPr>
                        <a:t>1-311</a:t>
                      </a:r>
                      <a:endParaRPr lang="id-ID"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dirty="0" err="1">
                          <a:effectLst/>
                        </a:rPr>
                        <a:t>Amortasi</a:t>
                      </a:r>
                      <a:r>
                        <a:rPr lang="es-ES" sz="1100" u="none" strike="noStrike" dirty="0">
                          <a:effectLst/>
                        </a:rPr>
                        <a:t> </a:t>
                      </a:r>
                      <a:r>
                        <a:rPr lang="es-ES" sz="1100" u="none" strike="noStrike" dirty="0" err="1">
                          <a:effectLst/>
                        </a:rPr>
                        <a:t>akta</a:t>
                      </a:r>
                      <a:r>
                        <a:rPr lang="es-ES" sz="1100" u="none" strike="noStrike" dirty="0">
                          <a:effectLst/>
                        </a:rPr>
                        <a:t> </a:t>
                      </a:r>
                      <a:r>
                        <a:rPr lang="es-ES" sz="1100" u="none" strike="noStrike" dirty="0" err="1">
                          <a:effectLst/>
                        </a:rPr>
                        <a:t>notaris</a:t>
                      </a:r>
                      <a:r>
                        <a:rPr lang="es-ES" sz="1100" u="none" strike="noStrike" dirty="0">
                          <a:effectLst/>
                        </a:rPr>
                        <a:t> dan L P</a:t>
                      </a:r>
                      <a:endParaRPr lang="es-ES" sz="1100" b="0" i="0" u="none" strike="noStrike" dirty="0">
                        <a:solidFill>
                          <a:srgbClr val="000000"/>
                        </a:solidFill>
                        <a:effectLst/>
                        <a:latin typeface="Calibri"/>
                      </a:endParaRPr>
                    </a:p>
                  </a:txBody>
                  <a:tcPr marL="9525" marR="9525" marT="9525" marB="0" anchor="b"/>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26737426"/>
              </p:ext>
            </p:extLst>
          </p:nvPr>
        </p:nvGraphicFramePr>
        <p:xfrm>
          <a:off x="3347864" y="980725"/>
          <a:ext cx="2736304" cy="2664299"/>
        </p:xfrm>
        <a:graphic>
          <a:graphicData uri="http://schemas.openxmlformats.org/drawingml/2006/table">
            <a:tbl>
              <a:tblPr>
                <a:tableStyleId>{5C22544A-7EE6-4342-B048-85BDC9FD1C3A}</a:tableStyleId>
              </a:tblPr>
              <a:tblGrid>
                <a:gridCol w="509080"/>
                <a:gridCol w="2227224"/>
              </a:tblGrid>
              <a:tr h="242209">
                <a:tc gridSpan="2">
                  <a:txBody>
                    <a:bodyPr/>
                    <a:lstStyle/>
                    <a:p>
                      <a:pPr algn="l" fontAlgn="b"/>
                      <a:r>
                        <a:rPr lang="id-ID" sz="1100" u="none" strike="noStrike">
                          <a:effectLst/>
                        </a:rPr>
                        <a:t>HUTANG (2)</a:t>
                      </a:r>
                      <a:endParaRPr lang="id-ID" sz="1100" b="1" i="0" u="none" strike="noStrike">
                        <a:solidFill>
                          <a:srgbClr val="000000"/>
                        </a:solidFill>
                        <a:effectLst/>
                        <a:latin typeface="Calibri"/>
                      </a:endParaRPr>
                    </a:p>
                  </a:txBody>
                  <a:tcPr marL="9525" marR="9525" marT="9525" marB="0" anchor="b"/>
                </a:tc>
                <a:tc hMerge="1">
                  <a:txBody>
                    <a:bodyPr/>
                    <a:lstStyle/>
                    <a:p>
                      <a:endParaRPr lang="id-ID"/>
                    </a:p>
                  </a:txBody>
                  <a:tcPr/>
                </a:tc>
              </a:tr>
              <a:tr h="242209">
                <a:tc>
                  <a:txBody>
                    <a:bodyPr/>
                    <a:lstStyle/>
                    <a:p>
                      <a:pPr algn="l" fontAlgn="b"/>
                      <a:r>
                        <a:rPr lang="id-ID" sz="1100" u="none" strike="noStrike">
                          <a:effectLst/>
                        </a:rPr>
                        <a:t>2-100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LANCAR</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2-101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usaha</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2-102</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gaji</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2-103</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beban utility</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2-104</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pajak dan retribusi</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2-105</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jangka pendek lainnya</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2-200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JANGKA PANJANG</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2-210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bank</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2-300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HUTANG LAIN-LAIN</a:t>
                      </a:r>
                      <a:endParaRPr lang="id-ID" sz="1100" b="0" i="0" u="none" strike="noStrike">
                        <a:solidFill>
                          <a:srgbClr val="000000"/>
                        </a:solidFill>
                        <a:effectLst/>
                        <a:latin typeface="Calibri"/>
                      </a:endParaRPr>
                    </a:p>
                  </a:txBody>
                  <a:tcPr marL="9525" marR="9525" marT="9525" marB="0" anchor="b"/>
                </a:tc>
              </a:tr>
              <a:tr h="242209">
                <a:tc>
                  <a:txBody>
                    <a:bodyPr/>
                    <a:lstStyle/>
                    <a:p>
                      <a:pPr algn="l" fontAlgn="b"/>
                      <a:r>
                        <a:rPr lang="id-ID" sz="1100" u="none" strike="noStrike">
                          <a:effectLst/>
                        </a:rPr>
                        <a:t>2-301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dirty="0">
                          <a:effectLst/>
                        </a:rPr>
                        <a:t>Hutang kepada pemilik / saham</a:t>
                      </a:r>
                      <a:endParaRPr lang="id-ID" sz="1100" b="0" i="0" u="none" strike="noStrike" dirty="0">
                        <a:solidFill>
                          <a:srgbClr val="000000"/>
                        </a:solidFill>
                        <a:effectLst/>
                        <a:latin typeface="Calibri"/>
                      </a:endParaRPr>
                    </a:p>
                  </a:txBody>
                  <a:tcPr marL="9525" marR="9525" marT="9525"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31332526"/>
              </p:ext>
            </p:extLst>
          </p:nvPr>
        </p:nvGraphicFramePr>
        <p:xfrm>
          <a:off x="6228184" y="980728"/>
          <a:ext cx="2448272" cy="1524000"/>
        </p:xfrm>
        <a:graphic>
          <a:graphicData uri="http://schemas.openxmlformats.org/drawingml/2006/table">
            <a:tbl>
              <a:tblPr>
                <a:tableStyleId>{5C22544A-7EE6-4342-B048-85BDC9FD1C3A}</a:tableStyleId>
              </a:tblPr>
              <a:tblGrid>
                <a:gridCol w="609600"/>
                <a:gridCol w="1838672"/>
              </a:tblGrid>
              <a:tr h="190500">
                <a:tc gridSpan="2">
                  <a:txBody>
                    <a:bodyPr/>
                    <a:lstStyle/>
                    <a:p>
                      <a:pPr algn="l" fontAlgn="b"/>
                      <a:r>
                        <a:rPr lang="id-ID" sz="1100" u="none" strike="noStrike">
                          <a:effectLst/>
                        </a:rPr>
                        <a:t>MODAL (3)</a:t>
                      </a:r>
                      <a:endParaRPr lang="id-ID" sz="1100" b="0" i="0" u="none" strike="noStrike">
                        <a:solidFill>
                          <a:srgbClr val="000000"/>
                        </a:solidFill>
                        <a:effectLst/>
                        <a:latin typeface="Calibri"/>
                      </a:endParaRPr>
                    </a:p>
                  </a:txBody>
                  <a:tcPr marL="9525" marR="9525" marT="9525" marB="0" anchor="b"/>
                </a:tc>
                <a:tc hMerge="1">
                  <a:txBody>
                    <a:bodyPr/>
                    <a:lstStyle/>
                    <a:p>
                      <a:endParaRPr lang="id-ID"/>
                    </a:p>
                  </a:txBody>
                  <a:tcPr/>
                </a:tc>
              </a:tr>
              <a:tr h="190500">
                <a:tc>
                  <a:txBody>
                    <a:bodyPr/>
                    <a:lstStyle/>
                    <a:p>
                      <a:pPr algn="l" fontAlgn="b"/>
                      <a:r>
                        <a:rPr lang="id-ID" sz="1100" u="none" strike="noStrike">
                          <a:effectLst/>
                        </a:rPr>
                        <a:t>3-100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MODAL   </a:t>
                      </a:r>
                      <a:endParaRPr lang="id-ID" sz="1100" b="0" i="0" u="none" strike="noStrike">
                        <a:solidFill>
                          <a:srgbClr val="000000"/>
                        </a:solidFill>
                        <a:effectLst/>
                        <a:latin typeface="Calibri"/>
                      </a:endParaRPr>
                    </a:p>
                  </a:txBody>
                  <a:tcPr marL="9525" marR="9525" marT="9525" marB="0" anchor="b"/>
                </a:tc>
              </a:tr>
              <a:tr h="190500">
                <a:tc>
                  <a:txBody>
                    <a:bodyPr/>
                    <a:lstStyle/>
                    <a:p>
                      <a:pPr algn="l" fontAlgn="b"/>
                      <a:r>
                        <a:rPr lang="id-ID" sz="1100" u="none" strike="noStrike">
                          <a:effectLst/>
                        </a:rPr>
                        <a:t>3-101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Modal  " A :</a:t>
                      </a:r>
                      <a:endParaRPr lang="id-ID" sz="1100" b="0" i="0" u="none" strike="noStrike">
                        <a:solidFill>
                          <a:srgbClr val="000000"/>
                        </a:solidFill>
                        <a:effectLst/>
                        <a:latin typeface="Calibri"/>
                      </a:endParaRPr>
                    </a:p>
                  </a:txBody>
                  <a:tcPr marL="9525" marR="9525" marT="9525" marB="0" anchor="b"/>
                </a:tc>
              </a:tr>
              <a:tr h="190500">
                <a:tc>
                  <a:txBody>
                    <a:bodyPr/>
                    <a:lstStyle/>
                    <a:p>
                      <a:pPr algn="l" fontAlgn="b"/>
                      <a:r>
                        <a:rPr lang="id-ID" sz="1100" u="none" strike="noStrike">
                          <a:effectLst/>
                        </a:rPr>
                        <a:t>3-200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LABA DITAHAN</a:t>
                      </a:r>
                      <a:endParaRPr lang="id-ID" sz="1100" b="0" i="0" u="none" strike="noStrike">
                        <a:solidFill>
                          <a:srgbClr val="000000"/>
                        </a:solidFill>
                        <a:effectLst/>
                        <a:latin typeface="Calibri"/>
                      </a:endParaRPr>
                    </a:p>
                  </a:txBody>
                  <a:tcPr marL="9525" marR="9525" marT="9525" marB="0" anchor="b"/>
                </a:tc>
              </a:tr>
              <a:tr h="190500">
                <a:tc>
                  <a:txBody>
                    <a:bodyPr/>
                    <a:lstStyle/>
                    <a:p>
                      <a:pPr algn="l" fontAlgn="b"/>
                      <a:r>
                        <a:rPr lang="id-ID" sz="1100" u="none" strike="noStrike">
                          <a:effectLst/>
                        </a:rPr>
                        <a:t>3-201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Laba (rugi) bulan berjalan</a:t>
                      </a:r>
                      <a:endParaRPr lang="id-ID" sz="1100" b="0" i="0" u="none" strike="noStrike">
                        <a:solidFill>
                          <a:srgbClr val="000000"/>
                        </a:solidFill>
                        <a:effectLst/>
                        <a:latin typeface="Calibri"/>
                      </a:endParaRPr>
                    </a:p>
                  </a:txBody>
                  <a:tcPr marL="9525" marR="9525" marT="9525" marB="0" anchor="b"/>
                </a:tc>
              </a:tr>
              <a:tr h="190500">
                <a:tc>
                  <a:txBody>
                    <a:bodyPr/>
                    <a:lstStyle/>
                    <a:p>
                      <a:pPr algn="l" fontAlgn="b"/>
                      <a:r>
                        <a:rPr lang="id-ID" sz="1100" u="none" strike="noStrike">
                          <a:effectLst/>
                        </a:rPr>
                        <a:t>3-202</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Laba (rugi) tahun berjalan</a:t>
                      </a:r>
                      <a:endParaRPr lang="id-ID" sz="1100" b="0" i="0" u="none" strike="noStrike">
                        <a:solidFill>
                          <a:srgbClr val="000000"/>
                        </a:solidFill>
                        <a:effectLst/>
                        <a:latin typeface="Calibri"/>
                      </a:endParaRPr>
                    </a:p>
                  </a:txBody>
                  <a:tcPr marL="9525" marR="9525" marT="9525" marB="0" anchor="b"/>
                </a:tc>
              </a:tr>
              <a:tr h="190500">
                <a:tc>
                  <a:txBody>
                    <a:bodyPr/>
                    <a:lstStyle/>
                    <a:p>
                      <a:pPr algn="l" fontAlgn="b"/>
                      <a:r>
                        <a:rPr lang="id-ID" sz="1100" u="none" strike="noStrike">
                          <a:effectLst/>
                        </a:rPr>
                        <a:t>3-300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BAGI HASIL USAHA</a:t>
                      </a:r>
                      <a:endParaRPr lang="id-ID" sz="1100" b="0" i="0" u="none" strike="noStrike">
                        <a:solidFill>
                          <a:srgbClr val="000000"/>
                        </a:solidFill>
                        <a:effectLst/>
                        <a:latin typeface="Calibri"/>
                      </a:endParaRPr>
                    </a:p>
                  </a:txBody>
                  <a:tcPr marL="9525" marR="9525" marT="9525" marB="0" anchor="b"/>
                </a:tc>
              </a:tr>
              <a:tr h="190500">
                <a:tc>
                  <a:txBody>
                    <a:bodyPr/>
                    <a:lstStyle/>
                    <a:p>
                      <a:pPr algn="l" fontAlgn="b"/>
                      <a:r>
                        <a:rPr lang="id-ID" sz="1100" u="none" strike="noStrike">
                          <a:effectLst/>
                        </a:rPr>
                        <a:t>3-301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dirty="0">
                          <a:effectLst/>
                        </a:rPr>
                        <a:t>BH. Pengurus, dll</a:t>
                      </a:r>
                      <a:endParaRPr lang="id-ID" sz="1100" b="0" i="0" u="none" strike="noStrike" dirty="0">
                        <a:solidFill>
                          <a:srgbClr val="000000"/>
                        </a:solidFill>
                        <a:effectLst/>
                        <a:latin typeface="Calibri"/>
                      </a:endParaRPr>
                    </a:p>
                  </a:txBody>
                  <a:tcPr marL="9525" marR="9525" marT="9525" marB="0" anchor="b"/>
                </a:tc>
              </a:tr>
            </a:tbl>
          </a:graphicData>
        </a:graphic>
      </p:graphicFrame>
      <p:sp>
        <p:nvSpPr>
          <p:cNvPr id="7" name="TextBox 6"/>
          <p:cNvSpPr txBox="1"/>
          <p:nvPr/>
        </p:nvSpPr>
        <p:spPr>
          <a:xfrm>
            <a:off x="3779912" y="5589240"/>
            <a:ext cx="482453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id-ID" b="1" dirty="0" smtClean="0"/>
              <a:t>PERKIRAAN NERACA</a:t>
            </a:r>
            <a:endParaRPr lang="id-ID" b="1" dirty="0"/>
          </a:p>
        </p:txBody>
      </p:sp>
      <p:sp>
        <p:nvSpPr>
          <p:cNvPr id="8" name="Right Arrow 7"/>
          <p:cNvSpPr/>
          <p:nvPr/>
        </p:nvSpPr>
        <p:spPr>
          <a:xfrm rot="13942930">
            <a:off x="2879811" y="4731732"/>
            <a:ext cx="180020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ight Arrow 8"/>
          <p:cNvSpPr/>
          <p:nvPr/>
        </p:nvSpPr>
        <p:spPr>
          <a:xfrm rot="15466525">
            <a:off x="4901899" y="4593852"/>
            <a:ext cx="180020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ight Arrow 9"/>
          <p:cNvSpPr/>
          <p:nvPr/>
        </p:nvSpPr>
        <p:spPr>
          <a:xfrm rot="16406854" flipV="1">
            <a:off x="5657551" y="3980345"/>
            <a:ext cx="3205504" cy="208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162317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Perkiraan Laba Rugi </a:t>
            </a:r>
            <a:endParaRPr lang="id-ID" dirty="0"/>
          </a:p>
        </p:txBody>
      </p:sp>
      <p:graphicFrame>
        <p:nvGraphicFramePr>
          <p:cNvPr id="5" name="Table 4"/>
          <p:cNvGraphicFramePr>
            <a:graphicFrameLocks noGrp="1"/>
          </p:cNvGraphicFramePr>
          <p:nvPr>
            <p:extLst>
              <p:ext uri="{D42A27DB-BD31-4B8C-83A1-F6EECF244321}">
                <p14:modId xmlns:p14="http://schemas.microsoft.com/office/powerpoint/2010/main" val="2928502022"/>
              </p:ext>
            </p:extLst>
          </p:nvPr>
        </p:nvGraphicFramePr>
        <p:xfrm>
          <a:off x="935360" y="1412776"/>
          <a:ext cx="3276600" cy="2448272"/>
        </p:xfrm>
        <a:graphic>
          <a:graphicData uri="http://schemas.openxmlformats.org/drawingml/2006/table">
            <a:tbl>
              <a:tblPr>
                <a:tableStyleId>{5C22544A-7EE6-4342-B048-85BDC9FD1C3A}</a:tableStyleId>
              </a:tblPr>
              <a:tblGrid>
                <a:gridCol w="609600"/>
                <a:gridCol w="2667000"/>
              </a:tblGrid>
              <a:tr h="306034">
                <a:tc gridSpan="2">
                  <a:txBody>
                    <a:bodyPr/>
                    <a:lstStyle/>
                    <a:p>
                      <a:pPr algn="l" fontAlgn="b"/>
                      <a:r>
                        <a:rPr lang="id-ID" sz="1100" u="none" strike="noStrike" dirty="0">
                          <a:effectLst/>
                        </a:rPr>
                        <a:t>PENDAPATAN(4)</a:t>
                      </a:r>
                      <a:endParaRPr lang="id-ID" sz="1100" b="0" i="0" u="none" strike="noStrike" dirty="0">
                        <a:solidFill>
                          <a:srgbClr val="000000"/>
                        </a:solidFill>
                        <a:effectLst/>
                        <a:latin typeface="Calibri"/>
                      </a:endParaRPr>
                    </a:p>
                  </a:txBody>
                  <a:tcPr marL="9525" marR="9525" marT="9525" marB="0" anchor="b"/>
                </a:tc>
                <a:tc hMerge="1">
                  <a:txBody>
                    <a:bodyPr/>
                    <a:lstStyle/>
                    <a:p>
                      <a:endParaRPr lang="id-ID"/>
                    </a:p>
                  </a:txBody>
                  <a:tcPr/>
                </a:tc>
              </a:tr>
              <a:tr h="306034">
                <a:tc>
                  <a:txBody>
                    <a:bodyPr/>
                    <a:lstStyle/>
                    <a:p>
                      <a:pPr algn="l" fontAlgn="b"/>
                      <a:r>
                        <a:rPr lang="id-ID" sz="1100" u="none" strike="noStrike">
                          <a:effectLst/>
                        </a:rPr>
                        <a:t>4-100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PENDAPATAN OPERASIONAL</a:t>
                      </a:r>
                      <a:endParaRPr lang="id-ID" sz="1100" b="0" i="0" u="none" strike="noStrike">
                        <a:solidFill>
                          <a:srgbClr val="000000"/>
                        </a:solidFill>
                        <a:effectLst/>
                        <a:latin typeface="Calibri"/>
                      </a:endParaRPr>
                    </a:p>
                  </a:txBody>
                  <a:tcPr marL="9525" marR="9525" marT="9525" marB="0" anchor="b"/>
                </a:tc>
              </a:tr>
              <a:tr h="306034">
                <a:tc>
                  <a:txBody>
                    <a:bodyPr/>
                    <a:lstStyle/>
                    <a:p>
                      <a:pPr algn="l" fontAlgn="b"/>
                      <a:r>
                        <a:rPr lang="id-ID" sz="1100" u="none" strike="noStrike">
                          <a:effectLst/>
                        </a:rPr>
                        <a:t>4-101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Pendapatan jasa</a:t>
                      </a:r>
                      <a:endParaRPr lang="id-ID" sz="1100" b="0" i="0" u="none" strike="noStrike">
                        <a:solidFill>
                          <a:srgbClr val="000000"/>
                        </a:solidFill>
                        <a:effectLst/>
                        <a:latin typeface="Calibri"/>
                      </a:endParaRPr>
                    </a:p>
                  </a:txBody>
                  <a:tcPr marL="9525" marR="9525" marT="9525" marB="0" anchor="b"/>
                </a:tc>
              </a:tr>
              <a:tr h="306034">
                <a:tc>
                  <a:txBody>
                    <a:bodyPr/>
                    <a:lstStyle/>
                    <a:p>
                      <a:pPr algn="l" fontAlgn="b"/>
                      <a:r>
                        <a:rPr lang="id-ID" sz="1100" u="none" strike="noStrike">
                          <a:effectLst/>
                        </a:rPr>
                        <a:t>4-101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Penjualan</a:t>
                      </a:r>
                      <a:endParaRPr lang="id-ID" sz="1100" b="0" i="0" u="none" strike="noStrike">
                        <a:solidFill>
                          <a:srgbClr val="000000"/>
                        </a:solidFill>
                        <a:effectLst/>
                        <a:latin typeface="Calibri"/>
                      </a:endParaRPr>
                    </a:p>
                  </a:txBody>
                  <a:tcPr marL="9525" marR="9525" marT="9525" marB="0" anchor="b"/>
                </a:tc>
              </a:tr>
              <a:tr h="306034">
                <a:tc>
                  <a:txBody>
                    <a:bodyPr/>
                    <a:lstStyle/>
                    <a:p>
                      <a:pPr algn="l" fontAlgn="b"/>
                      <a:r>
                        <a:rPr lang="id-ID" sz="1100" u="none" strike="noStrike">
                          <a:effectLst/>
                        </a:rPr>
                        <a:t>4-200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PENDAPATAN NON OPERASIONAL</a:t>
                      </a:r>
                      <a:endParaRPr lang="id-ID" sz="1100" b="0" i="0" u="none" strike="noStrike">
                        <a:solidFill>
                          <a:srgbClr val="000000"/>
                        </a:solidFill>
                        <a:effectLst/>
                        <a:latin typeface="Calibri"/>
                      </a:endParaRPr>
                    </a:p>
                  </a:txBody>
                  <a:tcPr marL="9525" marR="9525" marT="9525" marB="0" anchor="b"/>
                </a:tc>
              </a:tr>
              <a:tr h="306034">
                <a:tc>
                  <a:txBody>
                    <a:bodyPr/>
                    <a:lstStyle/>
                    <a:p>
                      <a:pPr algn="l" fontAlgn="b"/>
                      <a:r>
                        <a:rPr lang="id-ID" sz="1100" u="none" strike="noStrike">
                          <a:effectLst/>
                        </a:rPr>
                        <a:t>4-201</a:t>
                      </a:r>
                      <a:endParaRPr lang="id-ID" sz="1100" b="0" i="0" u="none" strike="noStrike">
                        <a:solidFill>
                          <a:srgbClr val="000000"/>
                        </a:solidFill>
                        <a:effectLst/>
                        <a:latin typeface="Calibri"/>
                      </a:endParaRPr>
                    </a:p>
                  </a:txBody>
                  <a:tcPr marL="9525" marR="9525" marT="9525" marB="0" anchor="b"/>
                </a:tc>
                <a:tc>
                  <a:txBody>
                    <a:bodyPr/>
                    <a:lstStyle/>
                    <a:p>
                      <a:pPr algn="l" fontAlgn="b"/>
                      <a:r>
                        <a:rPr lang="it-IT" sz="1100" u="none" strike="noStrike">
                          <a:effectLst/>
                        </a:rPr>
                        <a:t>Pendapatan bunga dan jasa giro</a:t>
                      </a:r>
                      <a:endParaRPr lang="it-IT" sz="1100" b="0" i="0" u="none" strike="noStrike">
                        <a:solidFill>
                          <a:srgbClr val="000000"/>
                        </a:solidFill>
                        <a:effectLst/>
                        <a:latin typeface="Calibri"/>
                      </a:endParaRPr>
                    </a:p>
                  </a:txBody>
                  <a:tcPr marL="9525" marR="9525" marT="9525" marB="0" anchor="b"/>
                </a:tc>
              </a:tr>
              <a:tr h="306034">
                <a:tc>
                  <a:txBody>
                    <a:bodyPr/>
                    <a:lstStyle/>
                    <a:p>
                      <a:pPr algn="l" fontAlgn="b"/>
                      <a:r>
                        <a:rPr lang="id-ID" sz="1100" u="none" strike="noStrike">
                          <a:effectLst/>
                        </a:rPr>
                        <a:t>4-202</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Pendapatan lain-lain</a:t>
                      </a:r>
                      <a:endParaRPr lang="id-ID" sz="1100" b="0" i="0" u="none" strike="noStrike">
                        <a:solidFill>
                          <a:srgbClr val="000000"/>
                        </a:solidFill>
                        <a:effectLst/>
                        <a:latin typeface="Calibri"/>
                      </a:endParaRPr>
                    </a:p>
                  </a:txBody>
                  <a:tcPr marL="9525" marR="9525" marT="9525" marB="0" anchor="b"/>
                </a:tc>
              </a:tr>
              <a:tr h="306034">
                <a:tc>
                  <a:txBody>
                    <a:bodyPr/>
                    <a:lstStyle/>
                    <a:p>
                      <a:pPr algn="l" fontAlgn="b"/>
                      <a:endParaRPr lang="id-ID" sz="1100" b="0" i="0" u="none" strike="noStrike">
                        <a:solidFill>
                          <a:srgbClr val="000000"/>
                        </a:solidFill>
                        <a:effectLst/>
                        <a:latin typeface="Calibri"/>
                      </a:endParaRPr>
                    </a:p>
                  </a:txBody>
                  <a:tcPr marL="9525" marR="9525" marT="9525" marB="0" anchor="b"/>
                </a:tc>
                <a:tc>
                  <a:txBody>
                    <a:bodyPr/>
                    <a:lstStyle/>
                    <a:p>
                      <a:pPr algn="l" fontAlgn="b"/>
                      <a:endParaRPr lang="id-ID" sz="1100" b="0" i="0" u="none" strike="noStrike" dirty="0">
                        <a:solidFill>
                          <a:srgbClr val="000000"/>
                        </a:solidFill>
                        <a:effectLst/>
                        <a:latin typeface="Calibri"/>
                      </a:endParaRPr>
                    </a:p>
                  </a:txBody>
                  <a:tcPr marL="9525" marR="9525" marT="9525"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458782775"/>
              </p:ext>
            </p:extLst>
          </p:nvPr>
        </p:nvGraphicFramePr>
        <p:xfrm>
          <a:off x="4644008" y="1340768"/>
          <a:ext cx="3672408" cy="5256581"/>
        </p:xfrm>
        <a:graphic>
          <a:graphicData uri="http://schemas.openxmlformats.org/drawingml/2006/table">
            <a:tbl>
              <a:tblPr>
                <a:tableStyleId>{5C22544A-7EE6-4342-B048-85BDC9FD1C3A}</a:tableStyleId>
              </a:tblPr>
              <a:tblGrid>
                <a:gridCol w="683239"/>
                <a:gridCol w="2989169"/>
              </a:tblGrid>
              <a:tr h="228547">
                <a:tc gridSpan="2">
                  <a:txBody>
                    <a:bodyPr/>
                    <a:lstStyle/>
                    <a:p>
                      <a:pPr algn="l" fontAlgn="b"/>
                      <a:r>
                        <a:rPr lang="id-ID" sz="1100" u="none" strike="noStrike">
                          <a:effectLst/>
                        </a:rPr>
                        <a:t>BEBAN (5)</a:t>
                      </a:r>
                      <a:endParaRPr lang="id-ID" sz="1100" b="0" i="0" u="none" strike="noStrike">
                        <a:solidFill>
                          <a:srgbClr val="000000"/>
                        </a:solidFill>
                        <a:effectLst/>
                        <a:latin typeface="Calibri"/>
                      </a:endParaRPr>
                    </a:p>
                  </a:txBody>
                  <a:tcPr marL="9525" marR="9525" marT="9525" marB="0" anchor="b"/>
                </a:tc>
                <a:tc hMerge="1">
                  <a:txBody>
                    <a:bodyPr/>
                    <a:lstStyle/>
                    <a:p>
                      <a:endParaRPr lang="id-ID"/>
                    </a:p>
                  </a:txBody>
                  <a:tcPr/>
                </a:tc>
              </a:tr>
              <a:tr h="228547">
                <a:tc>
                  <a:txBody>
                    <a:bodyPr/>
                    <a:lstStyle/>
                    <a:p>
                      <a:pPr algn="l" fontAlgn="b"/>
                      <a:r>
                        <a:rPr lang="id-ID" sz="1100" u="none" strike="noStrike">
                          <a:effectLst/>
                        </a:rPr>
                        <a:t>5-100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OPERASIONAL</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pemasaran</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promosi (iklan)</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5-112</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fee marketing</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5-113</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gaji bagian penjualan</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5-114</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entertaint dan perjamuan</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5-115</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penyusutan gudang</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5-116</a:t>
                      </a:r>
                      <a:endParaRPr lang="id-ID" sz="1100" b="0" i="0" u="none" strike="noStrike">
                        <a:solidFill>
                          <a:srgbClr val="000000"/>
                        </a:solidFill>
                        <a:effectLst/>
                        <a:latin typeface="Calibri"/>
                      </a:endParaRPr>
                    </a:p>
                  </a:txBody>
                  <a:tcPr marL="9525" marR="9525" marT="9525" marB="0" anchor="b"/>
                </a:tc>
                <a:tc>
                  <a:txBody>
                    <a:bodyPr/>
                    <a:lstStyle/>
                    <a:p>
                      <a:pPr algn="l" fontAlgn="b"/>
                      <a:r>
                        <a:rPr lang="sv-SE" sz="1100" u="none" strike="noStrike">
                          <a:effectLst/>
                        </a:rPr>
                        <a:t>Beban penyusutan peralatan bag. Penjualan</a:t>
                      </a:r>
                      <a:endParaRPr lang="sv-SE"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5-117</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pemasaran lainnya</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administrasi dan umum</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gaji karyawan</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utilitas (telp, air dan listrik)</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5-213</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ATK </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5-214</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materai dan persuratan</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5-215</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penyusutan bangunan kantor</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5-216</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penyusutan kendaraan kantor</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5-217</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penyusutan inventaris kantor</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5-218</a:t>
                      </a:r>
                      <a:endParaRPr lang="id-ID" sz="1100" b="0" i="0" u="none" strike="noStrike">
                        <a:solidFill>
                          <a:srgbClr val="000000"/>
                        </a:solidFill>
                        <a:effectLst/>
                        <a:latin typeface="Calibri"/>
                      </a:endParaRPr>
                    </a:p>
                  </a:txBody>
                  <a:tcPr marL="9525" marR="9525" marT="9525" marB="0" anchor="b"/>
                </a:tc>
                <a:tc>
                  <a:txBody>
                    <a:bodyPr/>
                    <a:lstStyle/>
                    <a:p>
                      <a:pPr algn="l" fontAlgn="b"/>
                      <a:r>
                        <a:rPr lang="fi-FI" sz="1100" u="none" strike="noStrike">
                          <a:effectLst/>
                        </a:rPr>
                        <a:t>Beban adm dan umum lain-lain</a:t>
                      </a:r>
                      <a:endParaRPr lang="fi-FI"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5-200</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NON OPERASIONAL</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5-201</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bunga</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5-202</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a:effectLst/>
                        </a:rPr>
                        <a:t>Beban kerugian atas penjualan aktiva tetap</a:t>
                      </a:r>
                      <a:endParaRPr lang="id-ID" sz="1100" b="0" i="0" u="none" strike="noStrike">
                        <a:solidFill>
                          <a:srgbClr val="000000"/>
                        </a:solidFill>
                        <a:effectLst/>
                        <a:latin typeface="Calibri"/>
                      </a:endParaRPr>
                    </a:p>
                  </a:txBody>
                  <a:tcPr marL="9525" marR="9525" marT="9525" marB="0" anchor="b"/>
                </a:tc>
              </a:tr>
              <a:tr h="228547">
                <a:tc>
                  <a:txBody>
                    <a:bodyPr/>
                    <a:lstStyle/>
                    <a:p>
                      <a:pPr algn="l" fontAlgn="b"/>
                      <a:r>
                        <a:rPr lang="id-ID" sz="1100" u="none" strike="noStrike">
                          <a:effectLst/>
                        </a:rPr>
                        <a:t>5-203</a:t>
                      </a:r>
                      <a:endParaRPr lang="id-ID" sz="1100" b="0" i="0" u="none" strike="noStrike">
                        <a:solidFill>
                          <a:srgbClr val="000000"/>
                        </a:solidFill>
                        <a:effectLst/>
                        <a:latin typeface="Calibri"/>
                      </a:endParaRPr>
                    </a:p>
                  </a:txBody>
                  <a:tcPr marL="9525" marR="9525" marT="9525" marB="0" anchor="b"/>
                </a:tc>
                <a:tc>
                  <a:txBody>
                    <a:bodyPr/>
                    <a:lstStyle/>
                    <a:p>
                      <a:pPr algn="l" fontAlgn="b"/>
                      <a:r>
                        <a:rPr lang="id-ID" sz="1100" u="none" strike="noStrike" dirty="0">
                          <a:effectLst/>
                        </a:rPr>
                        <a:t>Beban non operasional lainnya</a:t>
                      </a:r>
                      <a:endParaRPr lang="id-ID"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856638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5240" cy="634082"/>
          </a:xfrm>
        </p:spPr>
        <p:txBody>
          <a:bodyPr>
            <a:normAutofit fontScale="90000"/>
          </a:bodyPr>
          <a:lstStyle/>
          <a:p>
            <a:r>
              <a:rPr lang="id-ID" dirty="0" smtClean="0"/>
              <a:t>Diskusi ( Soal dan Jawab)</a:t>
            </a:r>
            <a:endParaRPr lang="id-ID" dirty="0"/>
          </a:p>
        </p:txBody>
      </p:sp>
      <p:sp>
        <p:nvSpPr>
          <p:cNvPr id="3" name="Content Placeholder 2"/>
          <p:cNvSpPr>
            <a:spLocks noGrp="1"/>
          </p:cNvSpPr>
          <p:nvPr>
            <p:ph idx="1"/>
          </p:nvPr>
        </p:nvSpPr>
        <p:spPr>
          <a:xfrm>
            <a:off x="457200" y="1600200"/>
            <a:ext cx="3826768" cy="4525963"/>
          </a:xfrm>
        </p:spPr>
        <p:txBody>
          <a:bodyPr>
            <a:normAutofit fontScale="92500" lnSpcReduction="20000"/>
          </a:bodyPr>
          <a:lstStyle/>
          <a:p>
            <a:pPr marL="0" indent="0">
              <a:buNone/>
            </a:pPr>
            <a:r>
              <a:rPr lang="id-ID" b="1" dirty="0" smtClean="0"/>
              <a:t>Pak Muh. Syukur</a:t>
            </a:r>
          </a:p>
          <a:p>
            <a:pPr marL="514350" indent="-514350">
              <a:buAutoNum type="arabicPeriod"/>
            </a:pPr>
            <a:r>
              <a:rPr lang="id-ID" sz="2400" dirty="0" smtClean="0"/>
              <a:t>Pengertian amortisasi ?</a:t>
            </a:r>
          </a:p>
          <a:p>
            <a:pPr marL="0" indent="0">
              <a:buNone/>
            </a:pPr>
            <a:r>
              <a:rPr lang="id-ID" sz="2200" dirty="0" smtClean="0"/>
              <a:t>Jawab: Penurunan nilai aktiva tetap berwujud akibat digunakan atau dipakai dalam operasional perusahaan disebut penyusutan (depresiasi), sedangkan penurunan nilai aktiva tidak berwujud disebut amortisasi. </a:t>
            </a:r>
          </a:p>
          <a:p>
            <a:pPr marL="0" indent="0">
              <a:buNone/>
            </a:pPr>
            <a:r>
              <a:rPr lang="id-ID" sz="1800" b="1" dirty="0" smtClean="0"/>
              <a:t>CONTOH :</a:t>
            </a:r>
          </a:p>
          <a:p>
            <a:pPr marL="0" indent="0">
              <a:buNone/>
            </a:pPr>
            <a:r>
              <a:rPr lang="id-ID" sz="2000" dirty="0" smtClean="0"/>
              <a:t>Mengurus legalitas; </a:t>
            </a:r>
          </a:p>
          <a:p>
            <a:pPr marL="0" indent="0">
              <a:buNone/>
            </a:pPr>
            <a:r>
              <a:rPr lang="id-ID" sz="2000" dirty="0" smtClean="0"/>
              <a:t>Akun legalitas : Rp. 1.315.000,- </a:t>
            </a:r>
          </a:p>
          <a:p>
            <a:pPr marL="0" indent="0">
              <a:buNone/>
            </a:pPr>
            <a:r>
              <a:rPr lang="id-ID" sz="2000" dirty="0" smtClean="0"/>
              <a:t>Berapa amortisasi per tahun = UE = 4 tahun</a:t>
            </a:r>
          </a:p>
          <a:p>
            <a:pPr marL="0" indent="0">
              <a:buNone/>
            </a:pPr>
            <a:r>
              <a:rPr lang="id-ID" sz="2000" dirty="0" smtClean="0"/>
              <a:t>% amortisasi / tahun 25%</a:t>
            </a:r>
          </a:p>
          <a:p>
            <a:pPr marL="0" indent="0">
              <a:buNone/>
            </a:pPr>
            <a:endParaRPr lang="id-ID" sz="2000" dirty="0" smtClean="0"/>
          </a:p>
          <a:p>
            <a:pPr marL="514350" indent="-514350">
              <a:buAutoNum type="arabicPeriod"/>
            </a:pP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1468192034"/>
              </p:ext>
            </p:extLst>
          </p:nvPr>
        </p:nvGraphicFramePr>
        <p:xfrm>
          <a:off x="4788024" y="1222618"/>
          <a:ext cx="3600400" cy="3070478"/>
        </p:xfrm>
        <a:graphic>
          <a:graphicData uri="http://schemas.openxmlformats.org/drawingml/2006/table">
            <a:tbl>
              <a:tblPr>
                <a:tableStyleId>{5C22544A-7EE6-4342-B048-85BDC9FD1C3A}</a:tableStyleId>
              </a:tblPr>
              <a:tblGrid>
                <a:gridCol w="672448"/>
                <a:gridCol w="672448"/>
                <a:gridCol w="1274850"/>
                <a:gridCol w="980654"/>
              </a:tblGrid>
              <a:tr h="226504">
                <a:tc gridSpan="2">
                  <a:txBody>
                    <a:bodyPr/>
                    <a:lstStyle/>
                    <a:p>
                      <a:pPr algn="l" fontAlgn="b"/>
                      <a:r>
                        <a:rPr lang="id-ID" sz="1400" u="none" strike="noStrike" dirty="0">
                          <a:effectLst/>
                        </a:rPr>
                        <a:t>LEGALITAS :</a:t>
                      </a:r>
                      <a:endParaRPr lang="id-ID" sz="1400" b="0" i="0" u="none" strike="noStrike" dirty="0">
                        <a:solidFill>
                          <a:srgbClr val="000000"/>
                        </a:solidFill>
                        <a:effectLst/>
                        <a:latin typeface="Calibri"/>
                      </a:endParaRPr>
                    </a:p>
                  </a:txBody>
                  <a:tcPr marL="9525" marR="9525" marT="9525" marB="0" anchor="b"/>
                </a:tc>
                <a:tc hMerge="1">
                  <a:txBody>
                    <a:bodyPr/>
                    <a:lstStyle/>
                    <a:p>
                      <a:endParaRPr lang="id-ID"/>
                    </a:p>
                  </a:txBody>
                  <a:tcPr/>
                </a:tc>
                <a:tc>
                  <a:txBody>
                    <a:bodyPr/>
                    <a:lstStyle/>
                    <a:p>
                      <a:pPr algn="l" fontAlgn="b"/>
                      <a:endParaRPr lang="id-ID" sz="1400" b="0" i="0" u="none" strike="noStrike">
                        <a:solidFill>
                          <a:srgbClr val="000000"/>
                        </a:solidFill>
                        <a:effectLst/>
                        <a:latin typeface="Calibri"/>
                      </a:endParaRPr>
                    </a:p>
                  </a:txBody>
                  <a:tcPr marL="9525" marR="9525" marT="9525" marB="0" anchor="b"/>
                </a:tc>
                <a:tc>
                  <a:txBody>
                    <a:bodyPr/>
                    <a:lstStyle/>
                    <a:p>
                      <a:pPr algn="l" fontAlgn="b"/>
                      <a:endParaRPr lang="id-ID" sz="1400" b="0" i="0" u="none" strike="noStrike">
                        <a:solidFill>
                          <a:srgbClr val="000000"/>
                        </a:solidFill>
                        <a:effectLst/>
                        <a:latin typeface="Calibri"/>
                      </a:endParaRPr>
                    </a:p>
                  </a:txBody>
                  <a:tcPr marL="9525" marR="9525" marT="9525" marB="0" anchor="b"/>
                </a:tc>
              </a:tr>
              <a:tr h="226504">
                <a:tc>
                  <a:txBody>
                    <a:bodyPr/>
                    <a:lstStyle/>
                    <a:p>
                      <a:pPr algn="r" fontAlgn="b"/>
                      <a:r>
                        <a:rPr lang="id-ID" sz="1400" u="none" strike="noStrike" dirty="0">
                          <a:effectLst/>
                        </a:rPr>
                        <a:t>1</a:t>
                      </a:r>
                      <a:endParaRPr lang="id-ID" sz="1400" b="0" i="0" u="none" strike="noStrike" dirty="0">
                        <a:solidFill>
                          <a:srgbClr val="000000"/>
                        </a:solidFill>
                        <a:effectLst/>
                        <a:latin typeface="Calibri"/>
                      </a:endParaRPr>
                    </a:p>
                  </a:txBody>
                  <a:tcPr marL="9525" marR="9525" marT="9525" marB="0" anchor="b"/>
                </a:tc>
                <a:tc gridSpan="2">
                  <a:txBody>
                    <a:bodyPr/>
                    <a:lstStyle/>
                    <a:p>
                      <a:pPr algn="l" fontAlgn="b"/>
                      <a:r>
                        <a:rPr lang="id-ID" sz="1400" u="none" strike="noStrike">
                          <a:effectLst/>
                        </a:rPr>
                        <a:t>Akta notaris</a:t>
                      </a:r>
                      <a:endParaRPr lang="id-ID" sz="1400" b="0" i="0" u="none" strike="noStrike">
                        <a:solidFill>
                          <a:srgbClr val="000000"/>
                        </a:solidFill>
                        <a:effectLst/>
                        <a:latin typeface="Calibri"/>
                      </a:endParaRPr>
                    </a:p>
                  </a:txBody>
                  <a:tcPr marL="9525" marR="9525" marT="9525" marB="0" anchor="b"/>
                </a:tc>
                <a:tc hMerge="1">
                  <a:txBody>
                    <a:bodyPr/>
                    <a:lstStyle/>
                    <a:p>
                      <a:endParaRPr lang="id-ID"/>
                    </a:p>
                  </a:txBody>
                  <a:tcPr/>
                </a:tc>
                <a:tc>
                  <a:txBody>
                    <a:bodyPr/>
                    <a:lstStyle/>
                    <a:p>
                      <a:pPr algn="l" fontAlgn="b"/>
                      <a:r>
                        <a:rPr lang="id-ID" sz="1400" u="none" strike="noStrike">
                          <a:effectLst/>
                        </a:rPr>
                        <a:t>   1.000.000,00 </a:t>
                      </a:r>
                      <a:endParaRPr lang="id-ID" sz="1400" b="0" i="0" u="none" strike="noStrike">
                        <a:solidFill>
                          <a:srgbClr val="000000"/>
                        </a:solidFill>
                        <a:effectLst/>
                        <a:latin typeface="Calibri"/>
                      </a:endParaRPr>
                    </a:p>
                  </a:txBody>
                  <a:tcPr marL="9525" marR="9525" marT="9525" marB="0" anchor="b"/>
                </a:tc>
              </a:tr>
              <a:tr h="226504">
                <a:tc>
                  <a:txBody>
                    <a:bodyPr/>
                    <a:lstStyle/>
                    <a:p>
                      <a:pPr algn="r" fontAlgn="b"/>
                      <a:r>
                        <a:rPr lang="id-ID" sz="1400" u="none" strike="noStrike" dirty="0">
                          <a:effectLst/>
                        </a:rPr>
                        <a:t>2</a:t>
                      </a:r>
                      <a:endParaRPr lang="id-ID" sz="1400" b="0" i="0" u="none" strike="noStrike" dirty="0">
                        <a:solidFill>
                          <a:srgbClr val="000000"/>
                        </a:solidFill>
                        <a:effectLst/>
                        <a:latin typeface="Calibri"/>
                      </a:endParaRPr>
                    </a:p>
                  </a:txBody>
                  <a:tcPr marL="9525" marR="9525" marT="9525" marB="0" anchor="b"/>
                </a:tc>
                <a:tc gridSpan="2">
                  <a:txBody>
                    <a:bodyPr/>
                    <a:lstStyle/>
                    <a:p>
                      <a:pPr algn="l" fontAlgn="b"/>
                      <a:r>
                        <a:rPr lang="id-ID" sz="1400" u="none" strike="noStrike">
                          <a:effectLst/>
                        </a:rPr>
                        <a:t>Biaya pengurusan:</a:t>
                      </a:r>
                      <a:endParaRPr lang="id-ID" sz="1400" b="0" i="0" u="none" strike="noStrike">
                        <a:solidFill>
                          <a:srgbClr val="000000"/>
                        </a:solidFill>
                        <a:effectLst/>
                        <a:latin typeface="Calibri"/>
                      </a:endParaRPr>
                    </a:p>
                  </a:txBody>
                  <a:tcPr marL="9525" marR="9525" marT="9525" marB="0" anchor="b"/>
                </a:tc>
                <a:tc hMerge="1">
                  <a:txBody>
                    <a:bodyPr/>
                    <a:lstStyle/>
                    <a:p>
                      <a:endParaRPr lang="id-ID"/>
                    </a:p>
                  </a:txBody>
                  <a:tcPr/>
                </a:tc>
                <a:tc>
                  <a:txBody>
                    <a:bodyPr/>
                    <a:lstStyle/>
                    <a:p>
                      <a:pPr algn="l" fontAlgn="b"/>
                      <a:r>
                        <a:rPr lang="id-ID" sz="1400" u="none" strike="noStrike">
                          <a:effectLst/>
                        </a:rPr>
                        <a:t>                        -   </a:t>
                      </a:r>
                      <a:endParaRPr lang="id-ID" sz="1400" b="0" i="0" u="none" strike="noStrike">
                        <a:solidFill>
                          <a:srgbClr val="000000"/>
                        </a:solidFill>
                        <a:effectLst/>
                        <a:latin typeface="Calibri"/>
                      </a:endParaRPr>
                    </a:p>
                  </a:txBody>
                  <a:tcPr marL="9525" marR="9525" marT="9525" marB="0" anchor="b"/>
                </a:tc>
              </a:tr>
              <a:tr h="226504">
                <a:tc>
                  <a:txBody>
                    <a:bodyPr/>
                    <a:lstStyle/>
                    <a:p>
                      <a:pPr algn="l" fontAlgn="b"/>
                      <a:endParaRPr lang="id-ID" sz="1400" b="0" i="0" u="none" strike="noStrike" dirty="0">
                        <a:solidFill>
                          <a:srgbClr val="000000"/>
                        </a:solidFill>
                        <a:effectLst/>
                        <a:latin typeface="Calibri"/>
                      </a:endParaRPr>
                    </a:p>
                  </a:txBody>
                  <a:tcPr marL="9525" marR="9525" marT="9525" marB="0" anchor="b"/>
                </a:tc>
                <a:tc gridSpan="2">
                  <a:txBody>
                    <a:bodyPr/>
                    <a:lstStyle/>
                    <a:p>
                      <a:pPr algn="l" fontAlgn="b"/>
                      <a:r>
                        <a:rPr lang="id-ID" sz="1400" u="none" strike="noStrike">
                          <a:effectLst/>
                        </a:rPr>
                        <a:t>Makan dan minum</a:t>
                      </a:r>
                      <a:endParaRPr lang="id-ID" sz="1400" b="0" i="0" u="none" strike="noStrike">
                        <a:solidFill>
                          <a:srgbClr val="000000"/>
                        </a:solidFill>
                        <a:effectLst/>
                        <a:latin typeface="Calibri"/>
                      </a:endParaRPr>
                    </a:p>
                  </a:txBody>
                  <a:tcPr marL="9525" marR="9525" marT="9525" marB="0" anchor="b"/>
                </a:tc>
                <a:tc hMerge="1">
                  <a:txBody>
                    <a:bodyPr/>
                    <a:lstStyle/>
                    <a:p>
                      <a:endParaRPr lang="id-ID"/>
                    </a:p>
                  </a:txBody>
                  <a:tcPr/>
                </a:tc>
                <a:tc>
                  <a:txBody>
                    <a:bodyPr/>
                    <a:lstStyle/>
                    <a:p>
                      <a:pPr algn="l" fontAlgn="b"/>
                      <a:r>
                        <a:rPr lang="id-ID" sz="1400" u="none" strike="noStrike" dirty="0">
                          <a:effectLst/>
                        </a:rPr>
                        <a:t>       200.000,00 </a:t>
                      </a:r>
                      <a:endParaRPr lang="id-ID" sz="1400" b="0" i="0" u="none" strike="noStrike" dirty="0">
                        <a:solidFill>
                          <a:srgbClr val="000000"/>
                        </a:solidFill>
                        <a:effectLst/>
                        <a:latin typeface="Calibri"/>
                      </a:endParaRPr>
                    </a:p>
                  </a:txBody>
                  <a:tcPr marL="9525" marR="9525" marT="9525" marB="0" anchor="b"/>
                </a:tc>
              </a:tr>
              <a:tr h="226504">
                <a:tc>
                  <a:txBody>
                    <a:bodyPr/>
                    <a:lstStyle/>
                    <a:p>
                      <a:pPr algn="l" fontAlgn="b"/>
                      <a:endParaRPr lang="id-ID" sz="1400" b="0" i="0" u="none" strike="noStrike" dirty="0">
                        <a:solidFill>
                          <a:srgbClr val="000000"/>
                        </a:solidFill>
                        <a:effectLst/>
                        <a:latin typeface="Calibri"/>
                      </a:endParaRPr>
                    </a:p>
                  </a:txBody>
                  <a:tcPr marL="9525" marR="9525" marT="9525" marB="0" anchor="b"/>
                </a:tc>
                <a:tc>
                  <a:txBody>
                    <a:bodyPr/>
                    <a:lstStyle/>
                    <a:p>
                      <a:pPr algn="l" fontAlgn="b"/>
                      <a:r>
                        <a:rPr lang="id-ID" sz="1400" u="none" strike="noStrike">
                          <a:effectLst/>
                        </a:rPr>
                        <a:t>BBM</a:t>
                      </a:r>
                      <a:endParaRPr lang="id-ID" sz="1400" b="0" i="0" u="none" strike="noStrike">
                        <a:solidFill>
                          <a:srgbClr val="000000"/>
                        </a:solidFill>
                        <a:effectLst/>
                        <a:latin typeface="Calibri"/>
                      </a:endParaRPr>
                    </a:p>
                  </a:txBody>
                  <a:tcPr marL="9525" marR="9525" marT="9525" marB="0" anchor="b"/>
                </a:tc>
                <a:tc>
                  <a:txBody>
                    <a:bodyPr/>
                    <a:lstStyle/>
                    <a:p>
                      <a:pPr algn="l" fontAlgn="b"/>
                      <a:endParaRPr lang="id-ID" sz="1400" b="0" i="0" u="none" strike="noStrike">
                        <a:solidFill>
                          <a:srgbClr val="000000"/>
                        </a:solidFill>
                        <a:effectLst/>
                        <a:latin typeface="Calibri"/>
                      </a:endParaRPr>
                    </a:p>
                  </a:txBody>
                  <a:tcPr marL="9525" marR="9525" marT="9525" marB="0" anchor="b"/>
                </a:tc>
                <a:tc>
                  <a:txBody>
                    <a:bodyPr/>
                    <a:lstStyle/>
                    <a:p>
                      <a:pPr algn="r" fontAlgn="b"/>
                      <a:r>
                        <a:rPr lang="id-ID" sz="1400" u="none" strike="noStrike">
                          <a:effectLst/>
                        </a:rPr>
                        <a:t>100000</a:t>
                      </a:r>
                      <a:endParaRPr lang="id-ID" sz="1400" b="0" i="0" u="none" strike="noStrike">
                        <a:solidFill>
                          <a:srgbClr val="000000"/>
                        </a:solidFill>
                        <a:effectLst/>
                        <a:latin typeface="Calibri"/>
                      </a:endParaRPr>
                    </a:p>
                  </a:txBody>
                  <a:tcPr marL="9525" marR="9525" marT="9525" marB="0" anchor="b"/>
                </a:tc>
              </a:tr>
              <a:tr h="226504">
                <a:tc>
                  <a:txBody>
                    <a:bodyPr/>
                    <a:lstStyle/>
                    <a:p>
                      <a:pPr algn="l" fontAlgn="b"/>
                      <a:endParaRPr lang="id-ID" sz="1400" b="0" i="0" u="none" strike="noStrike" dirty="0">
                        <a:solidFill>
                          <a:srgbClr val="000000"/>
                        </a:solidFill>
                        <a:effectLst/>
                        <a:latin typeface="Calibri"/>
                      </a:endParaRPr>
                    </a:p>
                  </a:txBody>
                  <a:tcPr marL="9525" marR="9525" marT="9525" marB="0" anchor="b"/>
                </a:tc>
                <a:tc gridSpan="2">
                  <a:txBody>
                    <a:bodyPr/>
                    <a:lstStyle/>
                    <a:p>
                      <a:pPr algn="l" fontAlgn="b"/>
                      <a:r>
                        <a:rPr lang="id-ID" sz="1400" u="none" strike="noStrike">
                          <a:effectLst/>
                        </a:rPr>
                        <a:t>Foto copy</a:t>
                      </a:r>
                      <a:endParaRPr lang="id-ID" sz="1400" b="0" i="0" u="none" strike="noStrike">
                        <a:solidFill>
                          <a:srgbClr val="000000"/>
                        </a:solidFill>
                        <a:effectLst/>
                        <a:latin typeface="Calibri"/>
                      </a:endParaRPr>
                    </a:p>
                  </a:txBody>
                  <a:tcPr marL="9525" marR="9525" marT="9525" marB="0" anchor="b"/>
                </a:tc>
                <a:tc hMerge="1">
                  <a:txBody>
                    <a:bodyPr/>
                    <a:lstStyle/>
                    <a:p>
                      <a:endParaRPr lang="id-ID"/>
                    </a:p>
                  </a:txBody>
                  <a:tcPr/>
                </a:tc>
                <a:tc>
                  <a:txBody>
                    <a:bodyPr/>
                    <a:lstStyle/>
                    <a:p>
                      <a:pPr algn="l" fontAlgn="b"/>
                      <a:r>
                        <a:rPr lang="id-ID" sz="1400" u="none" strike="noStrike">
                          <a:effectLst/>
                        </a:rPr>
                        <a:t>         10.000,00 </a:t>
                      </a:r>
                      <a:endParaRPr lang="id-ID" sz="1400" b="0" i="0" u="none" strike="noStrike">
                        <a:solidFill>
                          <a:srgbClr val="000000"/>
                        </a:solidFill>
                        <a:effectLst/>
                        <a:latin typeface="Calibri"/>
                      </a:endParaRPr>
                    </a:p>
                  </a:txBody>
                  <a:tcPr marL="9525" marR="9525" marT="9525" marB="0" anchor="b"/>
                </a:tc>
              </a:tr>
              <a:tr h="226504">
                <a:tc>
                  <a:txBody>
                    <a:bodyPr/>
                    <a:lstStyle/>
                    <a:p>
                      <a:pPr algn="l" fontAlgn="b"/>
                      <a:endParaRPr lang="id-ID" sz="1400" b="0" i="0" u="none" strike="noStrike" dirty="0">
                        <a:solidFill>
                          <a:srgbClr val="000000"/>
                        </a:solidFill>
                        <a:effectLst/>
                        <a:latin typeface="Calibri"/>
                      </a:endParaRPr>
                    </a:p>
                  </a:txBody>
                  <a:tcPr marL="9525" marR="9525" marT="9525" marB="0" anchor="b"/>
                </a:tc>
                <a:tc>
                  <a:txBody>
                    <a:bodyPr/>
                    <a:lstStyle/>
                    <a:p>
                      <a:pPr algn="l" fontAlgn="b"/>
                      <a:r>
                        <a:rPr lang="id-ID" sz="1400" u="none" strike="noStrike">
                          <a:effectLst/>
                        </a:rPr>
                        <a:t>dll </a:t>
                      </a:r>
                      <a:endParaRPr lang="id-ID" sz="1400" b="0" i="0" u="none" strike="noStrike">
                        <a:solidFill>
                          <a:srgbClr val="000000"/>
                        </a:solidFill>
                        <a:effectLst/>
                        <a:latin typeface="Calibri"/>
                      </a:endParaRPr>
                    </a:p>
                  </a:txBody>
                  <a:tcPr marL="9525" marR="9525" marT="9525" marB="0" anchor="b"/>
                </a:tc>
                <a:tc>
                  <a:txBody>
                    <a:bodyPr/>
                    <a:lstStyle/>
                    <a:p>
                      <a:pPr algn="l" fontAlgn="b"/>
                      <a:endParaRPr lang="id-ID" sz="1400" b="0" i="0" u="none" strike="noStrike">
                        <a:solidFill>
                          <a:srgbClr val="000000"/>
                        </a:solidFill>
                        <a:effectLst/>
                        <a:latin typeface="Calibri"/>
                      </a:endParaRPr>
                    </a:p>
                  </a:txBody>
                  <a:tcPr marL="9525" marR="9525" marT="9525" marB="0" anchor="b"/>
                </a:tc>
                <a:tc>
                  <a:txBody>
                    <a:bodyPr/>
                    <a:lstStyle/>
                    <a:p>
                      <a:pPr algn="l" fontAlgn="b"/>
                      <a:r>
                        <a:rPr lang="id-ID" sz="1400" u="none" strike="noStrike">
                          <a:effectLst/>
                        </a:rPr>
                        <a:t>           5.000,00 </a:t>
                      </a:r>
                      <a:endParaRPr lang="id-ID" sz="1400" b="0" i="0" u="none" strike="noStrike">
                        <a:solidFill>
                          <a:srgbClr val="000000"/>
                        </a:solidFill>
                        <a:effectLst/>
                        <a:latin typeface="Calibri"/>
                      </a:endParaRPr>
                    </a:p>
                  </a:txBody>
                  <a:tcPr marL="9525" marR="9525" marT="9525" marB="0" anchor="b"/>
                </a:tc>
              </a:tr>
              <a:tr h="226504">
                <a:tc>
                  <a:txBody>
                    <a:bodyPr/>
                    <a:lstStyle/>
                    <a:p>
                      <a:pPr algn="l" fontAlgn="b"/>
                      <a:endParaRPr lang="id-ID" sz="1400" b="0" i="0" u="none" strike="noStrike" dirty="0">
                        <a:solidFill>
                          <a:srgbClr val="000000"/>
                        </a:solidFill>
                        <a:effectLst/>
                        <a:latin typeface="Calibri"/>
                      </a:endParaRPr>
                    </a:p>
                  </a:txBody>
                  <a:tcPr marL="9525" marR="9525" marT="9525" marB="0" anchor="b"/>
                </a:tc>
                <a:tc gridSpan="2">
                  <a:txBody>
                    <a:bodyPr/>
                    <a:lstStyle/>
                    <a:p>
                      <a:pPr algn="l" fontAlgn="b"/>
                      <a:r>
                        <a:rPr lang="id-ID" sz="1400" u="none" strike="noStrike" dirty="0">
                          <a:effectLst/>
                        </a:rPr>
                        <a:t>Harga perolehan Legalitas</a:t>
                      </a:r>
                      <a:endParaRPr lang="id-ID" sz="1400" b="0" i="0" u="none" strike="noStrike" dirty="0">
                        <a:solidFill>
                          <a:srgbClr val="000000"/>
                        </a:solidFill>
                        <a:effectLst/>
                        <a:latin typeface="Calibri"/>
                      </a:endParaRPr>
                    </a:p>
                  </a:txBody>
                  <a:tcPr marL="9525" marR="9525" marT="9525" marB="0" anchor="b"/>
                </a:tc>
                <a:tc hMerge="1">
                  <a:txBody>
                    <a:bodyPr/>
                    <a:lstStyle/>
                    <a:p>
                      <a:endParaRPr lang="id-ID"/>
                    </a:p>
                  </a:txBody>
                  <a:tcPr/>
                </a:tc>
                <a:tc>
                  <a:txBody>
                    <a:bodyPr/>
                    <a:lstStyle/>
                    <a:p>
                      <a:pPr algn="l" fontAlgn="b"/>
                      <a:r>
                        <a:rPr lang="id-ID" sz="1400" u="none" strike="noStrike" dirty="0">
                          <a:effectLst/>
                        </a:rPr>
                        <a:t>   1.315.000,00 </a:t>
                      </a:r>
                      <a:endParaRPr lang="id-ID" sz="1400" b="1" i="0" u="none" strike="noStrike" dirty="0">
                        <a:solidFill>
                          <a:srgbClr val="000000"/>
                        </a:solidFill>
                        <a:effectLst/>
                        <a:latin typeface="Calibri"/>
                      </a:endParaRPr>
                    </a:p>
                  </a:txBody>
                  <a:tcPr marL="9525" marR="9525" marT="9525" marB="0" anchor="b"/>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03560661"/>
              </p:ext>
            </p:extLst>
          </p:nvPr>
        </p:nvGraphicFramePr>
        <p:xfrm>
          <a:off x="4860032" y="4509121"/>
          <a:ext cx="3672408" cy="1440159"/>
        </p:xfrm>
        <a:graphic>
          <a:graphicData uri="http://schemas.openxmlformats.org/drawingml/2006/table">
            <a:tbl>
              <a:tblPr>
                <a:tableStyleId>{5C22544A-7EE6-4342-B048-85BDC9FD1C3A}</a:tableStyleId>
              </a:tblPr>
              <a:tblGrid>
                <a:gridCol w="2671167"/>
                <a:gridCol w="1001241"/>
              </a:tblGrid>
              <a:tr h="480053">
                <a:tc>
                  <a:txBody>
                    <a:bodyPr/>
                    <a:lstStyle/>
                    <a:p>
                      <a:pPr algn="l" fontAlgn="b"/>
                      <a:r>
                        <a:rPr lang="id-ID" sz="1400" u="none" strike="noStrike">
                          <a:effectLst/>
                        </a:rPr>
                        <a:t>Nilai perolehan legalitas </a:t>
                      </a:r>
                      <a:endParaRPr lang="id-ID" sz="1400" b="0" i="0" u="none" strike="noStrike">
                        <a:solidFill>
                          <a:srgbClr val="000000"/>
                        </a:solidFill>
                        <a:effectLst/>
                        <a:latin typeface="Calibri"/>
                      </a:endParaRPr>
                    </a:p>
                  </a:txBody>
                  <a:tcPr marL="9525" marR="9525" marT="9525" marB="0" anchor="b"/>
                </a:tc>
                <a:tc>
                  <a:txBody>
                    <a:bodyPr/>
                    <a:lstStyle/>
                    <a:p>
                      <a:pPr algn="l" fontAlgn="b"/>
                      <a:r>
                        <a:rPr lang="id-ID" sz="1400" u="none" strike="noStrike">
                          <a:effectLst/>
                        </a:rPr>
                        <a:t>   1.315.000,00 </a:t>
                      </a:r>
                      <a:endParaRPr lang="id-ID" sz="1400" b="1" i="0" u="none" strike="noStrike">
                        <a:solidFill>
                          <a:srgbClr val="000000"/>
                        </a:solidFill>
                        <a:effectLst/>
                        <a:latin typeface="Calibri"/>
                      </a:endParaRPr>
                    </a:p>
                  </a:txBody>
                  <a:tcPr marL="9525" marR="9525" marT="9525" marB="0" anchor="b"/>
                </a:tc>
              </a:tr>
              <a:tr h="480053">
                <a:tc>
                  <a:txBody>
                    <a:bodyPr/>
                    <a:lstStyle/>
                    <a:p>
                      <a:pPr algn="l" fontAlgn="b"/>
                      <a:r>
                        <a:rPr lang="id-ID" sz="1400" u="none" strike="noStrike">
                          <a:effectLst/>
                        </a:rPr>
                        <a:t>Akm. Amortisasi legalitas</a:t>
                      </a:r>
                      <a:endParaRPr lang="id-ID" sz="1400" b="0" i="0" u="none" strike="noStrike">
                        <a:solidFill>
                          <a:srgbClr val="000000"/>
                        </a:solidFill>
                        <a:effectLst/>
                        <a:latin typeface="Calibri"/>
                      </a:endParaRPr>
                    </a:p>
                  </a:txBody>
                  <a:tcPr marL="9525" marR="9525" marT="9525" marB="0" anchor="b"/>
                </a:tc>
                <a:tc>
                  <a:txBody>
                    <a:bodyPr/>
                    <a:lstStyle/>
                    <a:p>
                      <a:pPr algn="l" fontAlgn="b"/>
                      <a:r>
                        <a:rPr lang="id-ID" sz="1400" u="none" strike="noStrike">
                          <a:effectLst/>
                        </a:rPr>
                        <a:t>       328.750,00 </a:t>
                      </a:r>
                      <a:endParaRPr lang="id-ID" sz="1400" b="0" i="0" u="none" strike="noStrike">
                        <a:solidFill>
                          <a:srgbClr val="000000"/>
                        </a:solidFill>
                        <a:effectLst/>
                        <a:latin typeface="Calibri"/>
                      </a:endParaRPr>
                    </a:p>
                  </a:txBody>
                  <a:tcPr marL="9525" marR="9525" marT="9525" marB="0" anchor="b"/>
                </a:tc>
              </a:tr>
              <a:tr h="480053">
                <a:tc>
                  <a:txBody>
                    <a:bodyPr/>
                    <a:lstStyle/>
                    <a:p>
                      <a:pPr algn="l" fontAlgn="b"/>
                      <a:r>
                        <a:rPr lang="id-ID" sz="1400" u="none" strike="noStrike">
                          <a:effectLst/>
                        </a:rPr>
                        <a:t>Nilai buku tahun 2021</a:t>
                      </a:r>
                      <a:endParaRPr lang="id-ID" sz="1400" b="0" i="0" u="none" strike="noStrike">
                        <a:solidFill>
                          <a:srgbClr val="000000"/>
                        </a:solidFill>
                        <a:effectLst/>
                        <a:latin typeface="Calibri"/>
                      </a:endParaRPr>
                    </a:p>
                  </a:txBody>
                  <a:tcPr marL="9525" marR="9525" marT="9525" marB="0" anchor="b"/>
                </a:tc>
                <a:tc>
                  <a:txBody>
                    <a:bodyPr/>
                    <a:lstStyle/>
                    <a:p>
                      <a:pPr algn="l" fontAlgn="b"/>
                      <a:r>
                        <a:rPr lang="id-ID" sz="1400" u="none" strike="noStrike" dirty="0">
                          <a:effectLst/>
                        </a:rPr>
                        <a:t>       986.250,00 </a:t>
                      </a:r>
                      <a:endParaRPr lang="id-ID" sz="14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641950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Pertanyaan ke 2</a:t>
            </a:r>
            <a:endParaRPr lang="id-ID" dirty="0"/>
          </a:p>
        </p:txBody>
      </p:sp>
      <p:sp>
        <p:nvSpPr>
          <p:cNvPr id="3" name="Content Placeholder 2"/>
          <p:cNvSpPr>
            <a:spLocks noGrp="1"/>
          </p:cNvSpPr>
          <p:nvPr>
            <p:ph idx="1"/>
          </p:nvPr>
        </p:nvSpPr>
        <p:spPr/>
        <p:txBody>
          <a:bodyPr>
            <a:normAutofit fontScale="92500" lnSpcReduction="20000"/>
          </a:bodyPr>
          <a:lstStyle/>
          <a:p>
            <a:pPr marL="0" indent="0">
              <a:buNone/>
            </a:pPr>
            <a:r>
              <a:rPr lang="id-ID" dirty="0" smtClean="0"/>
              <a:t>Bagi hasil = 100% </a:t>
            </a:r>
          </a:p>
          <a:p>
            <a:r>
              <a:rPr lang="id-ID" dirty="0" smtClean="0"/>
              <a:t>Pengurus = 50%</a:t>
            </a:r>
          </a:p>
          <a:p>
            <a:r>
              <a:rPr lang="id-ID" dirty="0" smtClean="0"/>
              <a:t>PAD = 25%</a:t>
            </a:r>
          </a:p>
          <a:p>
            <a:r>
              <a:rPr lang="id-ID" dirty="0" smtClean="0"/>
              <a:t>Laba ditahan (Cadangan modal) = 25%</a:t>
            </a:r>
          </a:p>
          <a:p>
            <a:pPr marL="0" indent="0">
              <a:buNone/>
            </a:pPr>
            <a:endParaRPr lang="id-ID" dirty="0"/>
          </a:p>
          <a:p>
            <a:pPr marL="0" indent="0">
              <a:buNone/>
            </a:pPr>
            <a:r>
              <a:rPr lang="id-ID" dirty="0" smtClean="0"/>
              <a:t>Total laba setelah pajak yang diterima </a:t>
            </a:r>
            <a:r>
              <a:rPr lang="id-ID" dirty="0" smtClean="0">
                <a:solidFill>
                  <a:srgbClr val="FF0000"/>
                </a:solidFill>
              </a:rPr>
              <a:t>Rp. 100.</a:t>
            </a:r>
          </a:p>
          <a:p>
            <a:pPr marL="0" indent="0">
              <a:buNone/>
            </a:pPr>
            <a:r>
              <a:rPr lang="id-ID" dirty="0" smtClean="0"/>
              <a:t>Cadangan modal 25% X 100 = 25</a:t>
            </a:r>
          </a:p>
          <a:p>
            <a:pPr marL="0" indent="0">
              <a:buNone/>
            </a:pPr>
            <a:r>
              <a:rPr lang="id-ID" dirty="0" smtClean="0"/>
              <a:t>PAD = 25% X 100 = 25</a:t>
            </a:r>
          </a:p>
          <a:p>
            <a:pPr marL="0" indent="0">
              <a:buNone/>
            </a:pPr>
            <a:r>
              <a:rPr lang="id-ID" dirty="0" smtClean="0"/>
              <a:t>Pengurus 50% X 100 = 50</a:t>
            </a:r>
            <a:endParaRPr lang="id-ID" dirty="0"/>
          </a:p>
        </p:txBody>
      </p:sp>
    </p:spTree>
    <p:extLst>
      <p:ext uri="{BB962C8B-B14F-4D97-AF65-F5344CB8AC3E}">
        <p14:creationId xmlns:p14="http://schemas.microsoft.com/office/powerpoint/2010/main" val="2661885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902</Words>
  <Application>Microsoft Office PowerPoint</Application>
  <PresentationFormat>On-screen Show (4:3)</PresentationFormat>
  <Paragraphs>231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Modul 2.  PROSES AKUNTANSI DAN LAPORAN KEUANGAN</vt:lpstr>
      <vt:lpstr>PROSES AKUNTANSI</vt:lpstr>
      <vt:lpstr>DATA / DOKUMEN TRANSAKSI</vt:lpstr>
      <vt:lpstr>BUKTI HUTANG PIUTANG</vt:lpstr>
      <vt:lpstr>Akun dan kebijakan akuntansi</vt:lpstr>
      <vt:lpstr>Chart of Account (bagan akun)</vt:lpstr>
      <vt:lpstr>Perkiraan Laba Rugi </vt:lpstr>
      <vt:lpstr>Diskusi ( Soal dan Jawab)</vt:lpstr>
      <vt:lpstr>Pertanyaan ke 2</vt:lpstr>
      <vt:lpstr>Pertanyaan ke 3 (Muh. Syukur)</vt:lpstr>
      <vt:lpstr>WFH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 2.  PROSES AKUNTANSI DAN LAPORAN KEUANGAN</dc:title>
  <dc:creator>HP</dc:creator>
  <cp:lastModifiedBy>HP</cp:lastModifiedBy>
  <cp:revision>13</cp:revision>
  <dcterms:created xsi:type="dcterms:W3CDTF">2021-09-07T02:41:09Z</dcterms:created>
  <dcterms:modified xsi:type="dcterms:W3CDTF">2021-09-07T09:31:04Z</dcterms:modified>
</cp:coreProperties>
</file>