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1" r:id="rId1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E201A-C5F9-4D71-B7C4-102C6214E965}" type="datetimeFigureOut">
              <a:rPr lang="id-ID" smtClean="0"/>
              <a:t>07/09/2021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B3168-6EF4-4F68-AE94-71923CBB088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99550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E201A-C5F9-4D71-B7C4-102C6214E965}" type="datetimeFigureOut">
              <a:rPr lang="id-ID" smtClean="0"/>
              <a:t>07/09/2021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B3168-6EF4-4F68-AE94-71923CBB088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11755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E201A-C5F9-4D71-B7C4-102C6214E965}" type="datetimeFigureOut">
              <a:rPr lang="id-ID" smtClean="0"/>
              <a:t>07/09/2021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B3168-6EF4-4F68-AE94-71923CBB088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08190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E201A-C5F9-4D71-B7C4-102C6214E965}" type="datetimeFigureOut">
              <a:rPr lang="id-ID" smtClean="0"/>
              <a:t>07/09/2021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B3168-6EF4-4F68-AE94-71923CBB088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18771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E201A-C5F9-4D71-B7C4-102C6214E965}" type="datetimeFigureOut">
              <a:rPr lang="id-ID" smtClean="0"/>
              <a:t>07/09/2021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B3168-6EF4-4F68-AE94-71923CBB088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78369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E201A-C5F9-4D71-B7C4-102C6214E965}" type="datetimeFigureOut">
              <a:rPr lang="id-ID" smtClean="0"/>
              <a:t>07/09/2021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B3168-6EF4-4F68-AE94-71923CBB088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71534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E201A-C5F9-4D71-B7C4-102C6214E965}" type="datetimeFigureOut">
              <a:rPr lang="id-ID" smtClean="0"/>
              <a:t>07/09/2021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B3168-6EF4-4F68-AE94-71923CBB088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40961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E201A-C5F9-4D71-B7C4-102C6214E965}" type="datetimeFigureOut">
              <a:rPr lang="id-ID" smtClean="0"/>
              <a:t>07/09/2021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B3168-6EF4-4F68-AE94-71923CBB088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66922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E201A-C5F9-4D71-B7C4-102C6214E965}" type="datetimeFigureOut">
              <a:rPr lang="id-ID" smtClean="0"/>
              <a:t>07/09/2021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B3168-6EF4-4F68-AE94-71923CBB088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20281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E201A-C5F9-4D71-B7C4-102C6214E965}" type="datetimeFigureOut">
              <a:rPr lang="id-ID" smtClean="0"/>
              <a:t>07/09/2021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B3168-6EF4-4F68-AE94-71923CBB088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5563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E201A-C5F9-4D71-B7C4-102C6214E965}" type="datetimeFigureOut">
              <a:rPr lang="id-ID" smtClean="0"/>
              <a:t>07/09/2021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B3168-6EF4-4F68-AE94-71923CBB088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69089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E201A-C5F9-4D71-B7C4-102C6214E965}" type="datetimeFigureOut">
              <a:rPr lang="id-ID" smtClean="0"/>
              <a:t>07/09/2021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B3168-6EF4-4F68-AE94-71923CBB088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90055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haeruddindml@gmai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09120"/>
            <a:ext cx="6400800" cy="136815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id-ID" b="1" dirty="0" smtClean="0">
                <a:solidFill>
                  <a:srgbClr val="FF0000"/>
                </a:solidFill>
              </a:rPr>
              <a:t>DR.HAERUDDIN,S.E</a:t>
            </a:r>
            <a:r>
              <a:rPr lang="id-ID" b="1" dirty="0" smtClean="0">
                <a:solidFill>
                  <a:srgbClr val="FF0000"/>
                </a:solidFill>
              </a:rPr>
              <a:t>.,M.M</a:t>
            </a:r>
          </a:p>
          <a:p>
            <a:pPr>
              <a:spcBef>
                <a:spcPts val="0"/>
              </a:spcBef>
            </a:pPr>
            <a:r>
              <a:rPr lang="id-ID" sz="2400" dirty="0" smtClean="0">
                <a:solidFill>
                  <a:schemeClr val="tx2">
                    <a:lumMod val="40000"/>
                    <a:lumOff val="60000"/>
                  </a:schemeClr>
                </a:solidFill>
                <a:hlinkClick r:id="rId2"/>
              </a:rPr>
              <a:t>Email : haeruddindml@gmail.com</a:t>
            </a:r>
            <a:endParaRPr lang="id-ID" sz="24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id-ID" sz="2400" dirty="0" smtClean="0">
                <a:solidFill>
                  <a:srgbClr val="FF0000"/>
                </a:solidFill>
              </a:rPr>
              <a:t>http: haeruddin.online</a:t>
            </a:r>
          </a:p>
          <a:p>
            <a:endParaRPr lang="id-ID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0" y="-27384"/>
            <a:ext cx="9144000" cy="6906855"/>
            <a:chOff x="0" y="-27384"/>
            <a:chExt cx="9144000" cy="6906855"/>
          </a:xfrm>
        </p:grpSpPr>
        <p:sp>
          <p:nvSpPr>
            <p:cNvPr id="8" name="Rectangle 7"/>
            <p:cNvSpPr/>
            <p:nvPr/>
          </p:nvSpPr>
          <p:spPr>
            <a:xfrm rot="5400000">
              <a:off x="5354960" y="3090431"/>
              <a:ext cx="6885384" cy="6926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4" name="Rectangle 3"/>
            <p:cNvSpPr/>
            <p:nvPr/>
          </p:nvSpPr>
          <p:spPr>
            <a:xfrm>
              <a:off x="0" y="0"/>
              <a:ext cx="9144000" cy="6926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5" name="Rectangle 4"/>
            <p:cNvSpPr/>
            <p:nvPr/>
          </p:nvSpPr>
          <p:spPr>
            <a:xfrm>
              <a:off x="0" y="6165304"/>
              <a:ext cx="9144000" cy="6926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2952328"/>
              <a:ext cx="8451304" cy="18864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7" name="Rectangle 6"/>
            <p:cNvSpPr/>
            <p:nvPr/>
          </p:nvSpPr>
          <p:spPr>
            <a:xfrm rot="5400000">
              <a:off x="-3096344" y="3068960"/>
              <a:ext cx="6885384" cy="6926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10" name="AutoShape 2" descr="PT. Indonesia Morowali... - Politeknik ATI Makassar | Facebo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6740" y="3175320"/>
            <a:ext cx="7772400" cy="1181993"/>
          </a:xfrm>
        </p:spPr>
        <p:txBody>
          <a:bodyPr>
            <a:normAutofit/>
          </a:bodyPr>
          <a:lstStyle/>
          <a:p>
            <a:r>
              <a:rPr lang="id-ID" sz="3200" dirty="0" smtClean="0">
                <a:solidFill>
                  <a:srgbClr val="FF0000"/>
                </a:solidFill>
                <a:latin typeface="Arial Narrow" pitchFamily="34" charset="0"/>
              </a:rPr>
              <a:t>MODUL  I  </a:t>
            </a:r>
            <a:r>
              <a:rPr lang="id-ID" sz="5400" dirty="0" smtClean="0">
                <a:solidFill>
                  <a:srgbClr val="FF0000"/>
                </a:solidFill>
              </a:rPr>
              <a:t/>
            </a:r>
            <a:br>
              <a:rPr lang="id-ID" sz="5400" dirty="0" smtClean="0">
                <a:solidFill>
                  <a:srgbClr val="FF0000"/>
                </a:solidFill>
              </a:rPr>
            </a:br>
            <a:r>
              <a:rPr lang="id-ID" sz="3600" b="1" dirty="0" smtClean="0">
                <a:solidFill>
                  <a:srgbClr val="FF0000"/>
                </a:solidFill>
              </a:rPr>
              <a:t>RUANG LINGKUP </a:t>
            </a:r>
            <a:r>
              <a:rPr lang="id-ID" sz="3600" b="1" dirty="0" smtClean="0">
                <a:solidFill>
                  <a:srgbClr val="FF0000"/>
                </a:solidFill>
              </a:rPr>
              <a:t>AKUNTANSI</a:t>
            </a:r>
            <a:endParaRPr lang="id-ID" sz="3600" b="1" dirty="0">
              <a:solidFill>
                <a:srgbClr val="FF0000"/>
              </a:solidFill>
            </a:endParaRPr>
          </a:p>
        </p:txBody>
      </p:sp>
      <p:sp>
        <p:nvSpPr>
          <p:cNvPr id="11" name="AutoShape 5" descr="ATIM | Politeknik ATI Makassa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80728"/>
            <a:ext cx="4953000" cy="1388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980728"/>
            <a:ext cx="1336377" cy="162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655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id-ID" sz="3600" dirty="0" smtClean="0"/>
              <a:t>Pertanyaan 2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338" y="1094010"/>
            <a:ext cx="8623150" cy="5647358"/>
          </a:xfrm>
        </p:spPr>
        <p:txBody>
          <a:bodyPr/>
          <a:lstStyle/>
          <a:p>
            <a:r>
              <a:rPr lang="id-ID" sz="2400" dirty="0"/>
              <a:t>Kalau usaha ayam ras (petelur</a:t>
            </a:r>
            <a:r>
              <a:rPr lang="id-ID" sz="2400" dirty="0" smtClean="0"/>
              <a:t>) masuk dalam kategori usaha apa? </a:t>
            </a:r>
          </a:p>
          <a:p>
            <a:pPr marL="0" indent="0" algn="ctr">
              <a:buNone/>
            </a:pPr>
            <a:r>
              <a:rPr lang="id-ID" dirty="0" smtClean="0"/>
              <a:t>Jawabnya: Perusahaan industri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6207385" y="2572668"/>
            <a:ext cx="172819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Indukan ayam</a:t>
            </a:r>
            <a:endParaRPr lang="id-ID" dirty="0"/>
          </a:p>
        </p:txBody>
      </p:sp>
      <p:sp>
        <p:nvSpPr>
          <p:cNvPr id="5" name="Rectangle 4"/>
          <p:cNvSpPr/>
          <p:nvPr/>
        </p:nvSpPr>
        <p:spPr>
          <a:xfrm>
            <a:off x="477029" y="2687298"/>
            <a:ext cx="172819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Pakan</a:t>
            </a:r>
            <a:endParaRPr lang="id-ID" dirty="0"/>
          </a:p>
        </p:txBody>
      </p:sp>
      <p:sp>
        <p:nvSpPr>
          <p:cNvPr id="6" name="Rectangle 5"/>
          <p:cNvSpPr/>
          <p:nvPr/>
        </p:nvSpPr>
        <p:spPr>
          <a:xfrm>
            <a:off x="477029" y="3479386"/>
            <a:ext cx="172819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Obat-obatan</a:t>
            </a:r>
            <a:endParaRPr lang="id-ID" dirty="0"/>
          </a:p>
        </p:txBody>
      </p:sp>
      <p:sp>
        <p:nvSpPr>
          <p:cNvPr id="7" name="Rectangle 6"/>
          <p:cNvSpPr/>
          <p:nvPr/>
        </p:nvSpPr>
        <p:spPr>
          <a:xfrm>
            <a:off x="467544" y="4271474"/>
            <a:ext cx="172819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Tenaga kerja (Biaya TK</a:t>
            </a:r>
            <a:endParaRPr lang="id-ID" dirty="0"/>
          </a:p>
        </p:txBody>
      </p:sp>
      <p:sp>
        <p:nvSpPr>
          <p:cNvPr id="8" name="Rectangle 7"/>
          <p:cNvSpPr/>
          <p:nvPr/>
        </p:nvSpPr>
        <p:spPr>
          <a:xfrm>
            <a:off x="467544" y="5127668"/>
            <a:ext cx="172819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Biaya Listrik</a:t>
            </a:r>
            <a:endParaRPr lang="id-ID" dirty="0"/>
          </a:p>
        </p:txBody>
      </p:sp>
      <p:sp>
        <p:nvSpPr>
          <p:cNvPr id="9" name="Rectangle 8"/>
          <p:cNvSpPr/>
          <p:nvPr/>
        </p:nvSpPr>
        <p:spPr>
          <a:xfrm>
            <a:off x="467544" y="5847748"/>
            <a:ext cx="172819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Biaya penyusutan AT </a:t>
            </a:r>
            <a:endParaRPr lang="id-ID" dirty="0"/>
          </a:p>
        </p:txBody>
      </p:sp>
      <p:sp>
        <p:nvSpPr>
          <p:cNvPr id="10" name="Right Brace 9"/>
          <p:cNvSpPr/>
          <p:nvPr/>
        </p:nvSpPr>
        <p:spPr>
          <a:xfrm>
            <a:off x="2205221" y="3047338"/>
            <a:ext cx="854611" cy="316045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Rectangle 10"/>
          <p:cNvSpPr/>
          <p:nvPr/>
        </p:nvSpPr>
        <p:spPr>
          <a:xfrm>
            <a:off x="3059832" y="4232448"/>
            <a:ext cx="172819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Biaya Produksi</a:t>
            </a:r>
            <a:endParaRPr lang="id-ID" dirty="0"/>
          </a:p>
        </p:txBody>
      </p:sp>
      <p:sp>
        <p:nvSpPr>
          <p:cNvPr id="12" name="Rectangle 11"/>
          <p:cNvSpPr/>
          <p:nvPr/>
        </p:nvSpPr>
        <p:spPr>
          <a:xfrm>
            <a:off x="5292080" y="4271474"/>
            <a:ext cx="108012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Telur</a:t>
            </a:r>
            <a:endParaRPr lang="id-ID" dirty="0"/>
          </a:p>
        </p:txBody>
      </p:sp>
      <p:sp>
        <p:nvSpPr>
          <p:cNvPr id="13" name="Rectangle 12"/>
          <p:cNvSpPr/>
          <p:nvPr/>
        </p:nvSpPr>
        <p:spPr>
          <a:xfrm>
            <a:off x="6531421" y="4267523"/>
            <a:ext cx="108012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Daging</a:t>
            </a:r>
            <a:endParaRPr lang="id-ID" dirty="0"/>
          </a:p>
        </p:txBody>
      </p:sp>
      <p:sp>
        <p:nvSpPr>
          <p:cNvPr id="14" name="Rectangle 13"/>
          <p:cNvSpPr/>
          <p:nvPr/>
        </p:nvSpPr>
        <p:spPr>
          <a:xfrm>
            <a:off x="7763941" y="4252266"/>
            <a:ext cx="108012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Kotoran</a:t>
            </a:r>
            <a:endParaRPr lang="id-ID" dirty="0"/>
          </a:p>
        </p:txBody>
      </p:sp>
      <p:cxnSp>
        <p:nvCxnSpPr>
          <p:cNvPr id="16" name="Straight Arrow Connector 15"/>
          <p:cNvCxnSpPr>
            <a:endCxn id="12" idx="0"/>
          </p:cNvCxnSpPr>
          <p:nvPr/>
        </p:nvCxnSpPr>
        <p:spPr>
          <a:xfrm>
            <a:off x="5832140" y="3839426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071481" y="3843766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8283526" y="3821085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5832140" y="3821085"/>
            <a:ext cx="2451386" cy="226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4" idx="2"/>
          </p:cNvCxnSpPr>
          <p:nvPr/>
        </p:nvCxnSpPr>
        <p:spPr>
          <a:xfrm>
            <a:off x="7071481" y="3292748"/>
            <a:ext cx="51209" cy="5251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355976" y="3047338"/>
            <a:ext cx="936104" cy="646331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d-ID" dirty="0" smtClean="0"/>
              <a:t>Produk utama</a:t>
            </a:r>
            <a:endParaRPr lang="id-ID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4932040" y="3693669"/>
            <a:ext cx="648072" cy="5594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732240" y="5733256"/>
            <a:ext cx="1300949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d-ID" dirty="0" smtClean="0"/>
              <a:t>Produk sampingan</a:t>
            </a:r>
            <a:endParaRPr lang="id-ID" dirty="0"/>
          </a:p>
        </p:txBody>
      </p:sp>
      <p:cxnSp>
        <p:nvCxnSpPr>
          <p:cNvPr id="33" name="Straight Arrow Connector 32"/>
          <p:cNvCxnSpPr>
            <a:endCxn id="13" idx="2"/>
          </p:cNvCxnSpPr>
          <p:nvPr/>
        </p:nvCxnSpPr>
        <p:spPr>
          <a:xfrm flipH="1" flipV="1">
            <a:off x="7071481" y="4987603"/>
            <a:ext cx="311233" cy="7456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14" idx="2"/>
          </p:cNvCxnSpPr>
          <p:nvPr/>
        </p:nvCxnSpPr>
        <p:spPr>
          <a:xfrm flipV="1">
            <a:off x="7535115" y="4972346"/>
            <a:ext cx="768886" cy="7609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452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rgbClr val="FF0000"/>
                </a:solidFill>
              </a:rPr>
              <a:t>Biaya (Cost)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d-ID" dirty="0" smtClean="0">
                <a:solidFill>
                  <a:srgbClr val="FF0000"/>
                </a:solidFill>
              </a:rPr>
              <a:t>Biaya (cost) </a:t>
            </a:r>
            <a:r>
              <a:rPr lang="id-ID" dirty="0" smtClean="0"/>
              <a:t>; pengorbanan sumber ekonomis yang diukur dalam satuan uang yang terjadi dan akan terjadi untuk memperoleh tujuan tertentu (produk atau hasil). </a:t>
            </a:r>
          </a:p>
          <a:p>
            <a:r>
              <a:rPr lang="id-ID" dirty="0" smtClean="0"/>
              <a:t>Biaya ini</a:t>
            </a:r>
            <a:r>
              <a:rPr lang="id-ID" dirty="0" smtClean="0">
                <a:sym typeface="Wingdings" pitchFamily="2" charset="2"/>
              </a:rPr>
              <a:t> proses produksi- perusahaan industri; </a:t>
            </a:r>
            <a:r>
              <a:rPr lang="id-ID" dirty="0" smtClean="0">
                <a:solidFill>
                  <a:srgbClr val="FF0000"/>
                </a:solidFill>
                <a:sym typeface="Wingdings" pitchFamily="2" charset="2"/>
              </a:rPr>
              <a:t>biaya langsung dan biaya tidak langsung.</a:t>
            </a:r>
          </a:p>
          <a:p>
            <a:r>
              <a:rPr lang="id-ID" dirty="0" smtClean="0">
                <a:solidFill>
                  <a:srgbClr val="FF0000"/>
                </a:solidFill>
                <a:sym typeface="Wingdings" pitchFamily="2" charset="2"/>
              </a:rPr>
              <a:t>Biaya yang digunakan membentuk laporan harga pokok produksi (Cost of good manufactur) </a:t>
            </a:r>
            <a:endParaRPr lang="id-ID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6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rgbClr val="FF0000"/>
                </a:solidFill>
              </a:rPr>
              <a:t>Beban </a:t>
            </a:r>
            <a:r>
              <a:rPr lang="id-ID" dirty="0">
                <a:solidFill>
                  <a:srgbClr val="FF0000"/>
                </a:solidFill>
              </a:rPr>
              <a:t>(expenses)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id-ID" dirty="0" smtClean="0"/>
          </a:p>
          <a:p>
            <a:r>
              <a:rPr lang="id-ID" dirty="0" smtClean="0"/>
              <a:t>Pengeluaran dalam bentuk tunai dan non tunai yang digunakan dalam operasional diluar biaya produksi seperti beban pemasaran dan beban umum dan administrasi perkantoran. Contoh: beban pemakaian perlengkapan, beban telepon kantor, beban penyusutan peralatan kantor, beban air dan telpon (utility), beban gaji bagian kantor, beban makan minum karyawan kantor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79682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Resume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69371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r>
              <a:rPr lang="id-ID" sz="2500" dirty="0" smtClean="0">
                <a:latin typeface="Arial Narrow" pitchFamily="34" charset="0"/>
              </a:rPr>
              <a:t>Akuntansi adalah informasi bisnis yang menghasilkan laporan keuangan dan dibutuhkan oleh pemilik, manajemen, karyawan, mitra usaha, kreditur, pemasok dll.</a:t>
            </a:r>
          </a:p>
          <a:p>
            <a:r>
              <a:rPr lang="id-ID" sz="2500" dirty="0" smtClean="0">
                <a:latin typeface="Arial Narrow" pitchFamily="34" charset="0"/>
              </a:rPr>
              <a:t>Persamaan dasar akuntansi adalah A = P, A = Hutang + Modal. </a:t>
            </a:r>
          </a:p>
          <a:p>
            <a:r>
              <a:rPr lang="id-ID" sz="2500" dirty="0" smtClean="0">
                <a:latin typeface="Arial Narrow" pitchFamily="34" charset="0"/>
              </a:rPr>
              <a:t>Akun terdiri akun neraca ( aktiva, hutang dan modal) sedangkan akun laba rugi terdiri pendapatan dan beban.</a:t>
            </a:r>
          </a:p>
          <a:p>
            <a:r>
              <a:rPr lang="id-ID" sz="2500" dirty="0" smtClean="0">
                <a:latin typeface="Arial Narrow" pitchFamily="34" charset="0"/>
              </a:rPr>
              <a:t>Jenis perusahaan berdasarkan kepemilikan terdiri dari perusahaan perorangan, sekutu, perseroan.</a:t>
            </a:r>
          </a:p>
          <a:p>
            <a:r>
              <a:rPr lang="id-ID" sz="2500" dirty="0" smtClean="0">
                <a:latin typeface="Arial Narrow" pitchFamily="34" charset="0"/>
              </a:rPr>
              <a:t>Jenis perusahaan berdasarkan usaha (obyek usaha) terdiri dari usaha jasa, dagang dan industri.</a:t>
            </a:r>
            <a:endParaRPr lang="id-ID" sz="25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36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id-ID" dirty="0" smtClean="0">
                <a:solidFill>
                  <a:srgbClr val="FF0000"/>
                </a:solidFill>
              </a:rPr>
              <a:t>Soal dan diskusi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16013"/>
            <a:ext cx="8229600" cy="3705275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dirty="0" smtClean="0"/>
              <a:t>Sebutkan jenis perusahaan berdasarkan kepemilikan?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Sebutkan jenis perusahaan berdasarkan jenis usaha?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Jelaskan Pengertian dan akun-akun </a:t>
            </a:r>
            <a:r>
              <a:rPr lang="id-ID" dirty="0" smtClean="0"/>
              <a:t>berikut:harta, hutang, modal, pendapatan, biaya dan beban. Berikan contoh akun masing-masing.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70346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Akuntansi ?</a:t>
            </a:r>
            <a:br>
              <a:rPr lang="id-ID" dirty="0" smtClean="0"/>
            </a:br>
            <a:r>
              <a:rPr lang="id-ID" sz="4000" dirty="0" smtClean="0">
                <a:solidFill>
                  <a:srgbClr val="FF0000"/>
                </a:solidFill>
              </a:rPr>
              <a:t>“ Accounting </a:t>
            </a:r>
            <a:r>
              <a:rPr lang="en-US" sz="4000" dirty="0" smtClean="0">
                <a:solidFill>
                  <a:srgbClr val="FF0000"/>
                </a:solidFill>
              </a:rPr>
              <a:t>is </a:t>
            </a:r>
            <a:r>
              <a:rPr lang="en-US" sz="4000" dirty="0">
                <a:solidFill>
                  <a:srgbClr val="FF0000"/>
                </a:solidFill>
              </a:rPr>
              <a:t>the language of business</a:t>
            </a:r>
            <a:r>
              <a:rPr lang="id-ID" sz="4000" dirty="0" smtClean="0">
                <a:solidFill>
                  <a:srgbClr val="FF0000"/>
                </a:solidFill>
              </a:rPr>
              <a:t>”</a:t>
            </a:r>
            <a:endParaRPr lang="id-ID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600200"/>
            <a:ext cx="7272808" cy="2044824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id-ID" dirty="0" smtClean="0"/>
              <a:t>Bahasa bisnis</a:t>
            </a:r>
          </a:p>
          <a:p>
            <a:pPr algn="ctr"/>
            <a:r>
              <a:rPr lang="id-ID" dirty="0" smtClean="0"/>
              <a:t>Informasi tentang bisnis</a:t>
            </a:r>
          </a:p>
          <a:p>
            <a:pPr algn="ctr"/>
            <a:r>
              <a:rPr lang="id-ID" dirty="0" smtClean="0"/>
              <a:t>Laporan keuangan</a:t>
            </a:r>
            <a:endParaRPr lang="id-ID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71600" y="3789040"/>
            <a:ext cx="7416824" cy="273630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d-ID" dirty="0" smtClean="0">
                <a:solidFill>
                  <a:srgbClr val="FF0000"/>
                </a:solidFill>
              </a:rPr>
              <a:t>Laporan keuangan:</a:t>
            </a:r>
          </a:p>
          <a:p>
            <a:r>
              <a:rPr lang="id-ID" dirty="0" smtClean="0"/>
              <a:t>Laporan laba rugi</a:t>
            </a:r>
          </a:p>
          <a:p>
            <a:r>
              <a:rPr lang="id-ID" dirty="0" smtClean="0"/>
              <a:t>Laporan perubahan modal</a:t>
            </a:r>
          </a:p>
          <a:p>
            <a:r>
              <a:rPr lang="id-ID" dirty="0" smtClean="0"/>
              <a:t>Laporan neraca</a:t>
            </a:r>
          </a:p>
          <a:p>
            <a:r>
              <a:rPr lang="id-ID" dirty="0" smtClean="0"/>
              <a:t>Laporan arus kas</a:t>
            </a:r>
          </a:p>
          <a:p>
            <a:r>
              <a:rPr lang="id-ID" dirty="0" smtClean="0"/>
              <a:t>Catatan atas laporan keuangan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5865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Siklus akuntansi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Dokumen transaksi==pembelian, penjualan, penerimaan kas, transaksi pengeluaran kas, transaksi non tunai.</a:t>
            </a:r>
          </a:p>
          <a:p>
            <a:r>
              <a:rPr lang="id-ID" dirty="0" smtClean="0"/>
              <a:t>Pencatatan ; jurnal diposting ke buku besar</a:t>
            </a:r>
          </a:p>
          <a:p>
            <a:r>
              <a:rPr lang="id-ID" dirty="0" smtClean="0"/>
              <a:t>Pengelompokan: di buku besar</a:t>
            </a:r>
          </a:p>
          <a:p>
            <a:r>
              <a:rPr lang="id-ID" dirty="0" smtClean="0"/>
              <a:t>Peringkasan; Neraca saldo</a:t>
            </a:r>
          </a:p>
          <a:p>
            <a:r>
              <a:rPr lang="id-ID" dirty="0" smtClean="0"/>
              <a:t>Pelaporan; laporan keuangan</a:t>
            </a:r>
          </a:p>
          <a:p>
            <a:r>
              <a:rPr lang="id-ID" dirty="0" smtClean="0"/>
              <a:t>Analisa laporan keuangan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135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Persamaan Dasar Akuntansi 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6792"/>
          </a:xfrm>
        </p:spPr>
        <p:txBody>
          <a:bodyPr/>
          <a:lstStyle/>
          <a:p>
            <a:pPr algn="ctr"/>
            <a:r>
              <a:rPr lang="id-ID" dirty="0" smtClean="0"/>
              <a:t>Aktiva = Passiva</a:t>
            </a:r>
          </a:p>
          <a:p>
            <a:pPr algn="ctr"/>
            <a:r>
              <a:rPr lang="id-ID" dirty="0" smtClean="0"/>
              <a:t>Aset = Kewajiban + modal</a:t>
            </a:r>
          </a:p>
          <a:p>
            <a:pPr algn="ctr"/>
            <a:r>
              <a:rPr lang="id-ID" dirty="0" smtClean="0"/>
              <a:t>Harta = hutang + modal</a:t>
            </a:r>
            <a:endParaRPr lang="id-ID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656875"/>
              </p:ext>
            </p:extLst>
          </p:nvPr>
        </p:nvGraphicFramePr>
        <p:xfrm>
          <a:off x="1331642" y="3428999"/>
          <a:ext cx="6336701" cy="24482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5243"/>
                <a:gridCol w="905243"/>
                <a:gridCol w="905243"/>
                <a:gridCol w="905243"/>
                <a:gridCol w="905243"/>
                <a:gridCol w="905243"/>
                <a:gridCol w="905243"/>
              </a:tblGrid>
              <a:tr h="816091"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u="none" strike="noStrike" dirty="0">
                          <a:effectLst/>
                        </a:rPr>
                        <a:t>AKTIVA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u="none" strike="noStrike">
                          <a:effectLst/>
                        </a:rPr>
                        <a:t>=</a:t>
                      </a:r>
                      <a:endParaRPr lang="id-ID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u="none" strike="noStrike">
                          <a:effectLst/>
                        </a:rPr>
                        <a:t>PASSIVA</a:t>
                      </a:r>
                      <a:endParaRPr lang="id-ID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816091"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u="none" strike="noStrike" dirty="0">
                          <a:effectLst/>
                        </a:rPr>
                        <a:t>10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u="none" strike="noStrike">
                          <a:effectLst/>
                        </a:rPr>
                        <a:t>=</a:t>
                      </a:r>
                      <a:endParaRPr lang="id-ID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u="none" strike="noStrike">
                          <a:effectLst/>
                        </a:rPr>
                        <a:t>10</a:t>
                      </a:r>
                      <a:endParaRPr lang="id-ID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u="none" strike="noStrike">
                          <a:effectLst/>
                        </a:rPr>
                        <a:t>Benar</a:t>
                      </a:r>
                      <a:endParaRPr lang="id-ID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816091"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u="none" strike="noStrike">
                          <a:effectLst/>
                        </a:rPr>
                        <a:t>7</a:t>
                      </a:r>
                      <a:endParaRPr lang="id-ID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u="none" strike="noStrike">
                          <a:effectLst/>
                        </a:rPr>
                        <a:t>=</a:t>
                      </a:r>
                      <a:endParaRPr lang="id-ID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u="none" strike="noStrike">
                          <a:effectLst/>
                        </a:rPr>
                        <a:t>7</a:t>
                      </a:r>
                      <a:endParaRPr lang="id-ID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u="none" strike="noStrike" dirty="0">
                          <a:effectLst/>
                        </a:rPr>
                        <a:t>Benar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65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Harta (Aset, Aktiva)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2811" y="1844824"/>
            <a:ext cx="2499349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d-ID" b="1" dirty="0" smtClean="0"/>
              <a:t>Harta Tetap</a:t>
            </a:r>
          </a:p>
          <a:p>
            <a:r>
              <a:rPr lang="id-ID" dirty="0" smtClean="0"/>
              <a:t>Tanah</a:t>
            </a:r>
          </a:p>
          <a:p>
            <a:r>
              <a:rPr lang="id-ID" dirty="0" smtClean="0"/>
              <a:t>Bangunan</a:t>
            </a:r>
          </a:p>
          <a:p>
            <a:r>
              <a:rPr lang="id-ID" dirty="0" smtClean="0"/>
              <a:t>Kendaraan</a:t>
            </a:r>
          </a:p>
          <a:p>
            <a:r>
              <a:rPr lang="id-ID" dirty="0" smtClean="0"/>
              <a:t>Mesin-mesin</a:t>
            </a:r>
          </a:p>
          <a:p>
            <a:r>
              <a:rPr lang="id-ID" dirty="0" smtClean="0"/>
              <a:t>Peralatan kantor</a:t>
            </a:r>
          </a:p>
          <a:p>
            <a:r>
              <a:rPr lang="id-ID" dirty="0" smtClean="0"/>
              <a:t>Peralatan gudang</a:t>
            </a:r>
            <a:endParaRPr lang="id-ID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752600"/>
            <a:ext cx="281865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id-ID" b="1" smtClean="0"/>
              <a:t>Harta lancar</a:t>
            </a:r>
          </a:p>
          <a:p>
            <a:r>
              <a:rPr lang="id-ID" smtClean="0"/>
              <a:t>Kas </a:t>
            </a:r>
          </a:p>
          <a:p>
            <a:r>
              <a:rPr lang="id-ID" smtClean="0"/>
              <a:t>Bank</a:t>
            </a:r>
          </a:p>
          <a:p>
            <a:r>
              <a:rPr lang="id-ID" smtClean="0"/>
              <a:t>Piutang </a:t>
            </a:r>
          </a:p>
          <a:p>
            <a:r>
              <a:rPr lang="id-ID" smtClean="0"/>
              <a:t>Persedian barang dagang</a:t>
            </a:r>
          </a:p>
          <a:p>
            <a:r>
              <a:rPr lang="id-ID" smtClean="0"/>
              <a:t>Uang muka </a:t>
            </a:r>
            <a:endParaRPr lang="id-ID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156176" y="1916832"/>
            <a:ext cx="281865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id-ID" b="1" dirty="0" smtClean="0"/>
              <a:t>Harta Lain-lain</a:t>
            </a:r>
          </a:p>
          <a:p>
            <a:r>
              <a:rPr lang="id-ID" dirty="0" smtClean="0"/>
              <a:t>Legalitas (SIUP, SITU, Akta Notaris)</a:t>
            </a:r>
          </a:p>
          <a:p>
            <a:r>
              <a:rPr lang="id-ID" dirty="0" smtClean="0"/>
              <a:t>Hak Merek</a:t>
            </a:r>
          </a:p>
          <a:p>
            <a:r>
              <a:rPr lang="id-ID" dirty="0" smtClean="0"/>
              <a:t>Merek halal</a:t>
            </a:r>
          </a:p>
          <a:p>
            <a:r>
              <a:rPr lang="id-ID" dirty="0" smtClean="0"/>
              <a:t>Hak Paten</a:t>
            </a:r>
          </a:p>
        </p:txBody>
      </p:sp>
    </p:spTree>
    <p:extLst>
      <p:ext uri="{BB962C8B-B14F-4D97-AF65-F5344CB8AC3E}">
        <p14:creationId xmlns:p14="http://schemas.microsoft.com/office/powerpoint/2010/main" val="201789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solidFill>
                  <a:srgbClr val="FF0000"/>
                </a:solidFill>
              </a:rPr>
              <a:t>Hutang (Leabilities)</a:t>
            </a:r>
            <a:endParaRPr lang="id-ID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7240" y="1600200"/>
            <a:ext cx="3610744" cy="4525963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d-ID" dirty="0" smtClean="0"/>
              <a:t>Hutang lancar (masa pelunasannya&lt; 1 tahun)</a:t>
            </a:r>
            <a:br>
              <a:rPr lang="id-ID" dirty="0" smtClean="0"/>
            </a:br>
            <a:r>
              <a:rPr lang="id-ID" dirty="0" smtClean="0"/>
              <a:t>1. Hutang dagang</a:t>
            </a:r>
          </a:p>
          <a:p>
            <a:pPr marL="0" indent="0">
              <a:buNone/>
            </a:pPr>
            <a:r>
              <a:rPr lang="id-ID" dirty="0" smtClean="0"/>
              <a:t>2. Hutang gaji</a:t>
            </a:r>
          </a:p>
          <a:p>
            <a:pPr marL="0" indent="0">
              <a:buNone/>
            </a:pPr>
            <a:r>
              <a:rPr lang="id-ID" dirty="0" smtClean="0"/>
              <a:t>3. Hutang bank (&lt; 1th)</a:t>
            </a:r>
          </a:p>
          <a:p>
            <a:pPr marL="0" indent="0">
              <a:buNone/>
            </a:pPr>
            <a:r>
              <a:rPr lang="id-ID" dirty="0" smtClean="0"/>
              <a:t>4. Hutang pajak</a:t>
            </a:r>
          </a:p>
          <a:p>
            <a:pPr marL="0" indent="0">
              <a:buNone/>
            </a:pPr>
            <a:r>
              <a:rPr lang="id-ID" dirty="0" smtClean="0"/>
              <a:t>5. dll</a:t>
            </a:r>
          </a:p>
          <a:p>
            <a:endParaRPr lang="id-ID" dirty="0" smtClean="0"/>
          </a:p>
          <a:p>
            <a:pPr marL="0" indent="0">
              <a:buNone/>
            </a:pPr>
            <a:endParaRPr lang="id-ID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004048" y="1628801"/>
            <a:ext cx="3610744" cy="446449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id-ID" dirty="0" smtClean="0"/>
              <a:t>Hutang jangka panjang (&gt; 1 tahun)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id-ID" dirty="0" smtClean="0"/>
              <a:t>Hutang bank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id-ID" dirty="0" smtClean="0"/>
              <a:t>Hutang jangka panjang </a:t>
            </a:r>
          </a:p>
          <a:p>
            <a:endParaRPr lang="id-ID" dirty="0" smtClean="0"/>
          </a:p>
          <a:p>
            <a:pPr marL="0" indent="0">
              <a:buFont typeface="Arial" pitchFamily="34" charset="0"/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345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143" y="116632"/>
            <a:ext cx="8229600" cy="1143000"/>
          </a:xfrm>
        </p:spPr>
        <p:txBody>
          <a:bodyPr/>
          <a:lstStyle/>
          <a:p>
            <a:r>
              <a:rPr lang="id-ID" dirty="0" smtClean="0">
                <a:solidFill>
                  <a:srgbClr val="FF0000"/>
                </a:solidFill>
              </a:rPr>
              <a:t>Modal (Equity)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92007"/>
            <a:ext cx="2530624" cy="3017113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id-ID" b="1" dirty="0" smtClean="0"/>
              <a:t>Perusahaan Perorangan</a:t>
            </a:r>
          </a:p>
          <a:p>
            <a:pPr marL="0" indent="0">
              <a:buNone/>
            </a:pPr>
            <a:endParaRPr lang="id-ID" b="1" dirty="0"/>
          </a:p>
          <a:p>
            <a:pPr marL="0" indent="0" algn="ctr">
              <a:buNone/>
            </a:pPr>
            <a:r>
              <a:rPr lang="id-ID" sz="2800" dirty="0" smtClean="0"/>
              <a:t>“Modal yg dimiliki oleh satu orang”</a:t>
            </a:r>
          </a:p>
          <a:p>
            <a:pPr marL="0" indent="0">
              <a:buNone/>
            </a:pPr>
            <a:endParaRPr lang="id-ID" sz="2800" dirty="0"/>
          </a:p>
          <a:p>
            <a:pPr marL="0" indent="0" algn="ctr">
              <a:buNone/>
            </a:pPr>
            <a:r>
              <a:rPr lang="id-ID" sz="2800" dirty="0" smtClean="0">
                <a:solidFill>
                  <a:srgbClr val="FF0000"/>
                </a:solidFill>
              </a:rPr>
              <a:t>Akun :</a:t>
            </a:r>
          </a:p>
          <a:p>
            <a:pPr marL="0" indent="0">
              <a:buNone/>
            </a:pPr>
            <a:r>
              <a:rPr lang="id-ID" sz="2800" dirty="0" smtClean="0"/>
              <a:t>“ Modal Pemilik”</a:t>
            </a:r>
          </a:p>
          <a:p>
            <a:pPr marL="0" indent="0">
              <a:buNone/>
            </a:pPr>
            <a:endParaRPr lang="id-ID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203848" y="1484783"/>
            <a:ext cx="2530624" cy="309634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id-ID" b="1" dirty="0" smtClean="0"/>
              <a:t>Perusahaan Persekutuan</a:t>
            </a:r>
          </a:p>
          <a:p>
            <a:pPr marL="0" indent="0">
              <a:buFont typeface="Arial" pitchFamily="34" charset="0"/>
              <a:buNone/>
            </a:pPr>
            <a:endParaRPr lang="id-ID" b="1" dirty="0" smtClean="0"/>
          </a:p>
          <a:p>
            <a:pPr marL="0" indent="0" algn="ctr">
              <a:buFont typeface="Arial" pitchFamily="34" charset="0"/>
              <a:buNone/>
            </a:pPr>
            <a:r>
              <a:rPr lang="id-ID" sz="2800" dirty="0" smtClean="0"/>
              <a:t>“Modal yg dimiliki lebih dari satu orang”</a:t>
            </a:r>
          </a:p>
          <a:p>
            <a:pPr marL="0" indent="0">
              <a:buFont typeface="Arial" pitchFamily="34" charset="0"/>
              <a:buNone/>
            </a:pPr>
            <a:endParaRPr lang="id-ID" sz="2800" dirty="0" smtClean="0"/>
          </a:p>
          <a:p>
            <a:pPr marL="0" indent="0" algn="ctr">
              <a:buFont typeface="Arial" pitchFamily="34" charset="0"/>
              <a:buNone/>
            </a:pPr>
            <a:r>
              <a:rPr lang="id-ID" sz="2800" dirty="0" smtClean="0">
                <a:solidFill>
                  <a:srgbClr val="FF0000"/>
                </a:solidFill>
              </a:rPr>
              <a:t>Akun :</a:t>
            </a:r>
          </a:p>
          <a:p>
            <a:pPr marL="0" indent="0" algn="ctr">
              <a:buFont typeface="Arial" pitchFamily="34" charset="0"/>
              <a:buNone/>
            </a:pPr>
            <a:r>
              <a:rPr lang="id-ID" sz="2800" dirty="0" smtClean="0"/>
              <a:t>“ Modal Sekutu A, B, C”</a:t>
            </a:r>
          </a:p>
          <a:p>
            <a:pPr marL="0" indent="0">
              <a:buFont typeface="Arial" pitchFamily="34" charset="0"/>
              <a:buNone/>
            </a:pPr>
            <a:endParaRPr lang="id-ID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228184" y="1502443"/>
            <a:ext cx="2530624" cy="30786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id-ID" b="1" dirty="0" smtClean="0"/>
              <a:t>Perusahaan Perseroan (PT)</a:t>
            </a:r>
          </a:p>
          <a:p>
            <a:pPr marL="0" indent="0">
              <a:buFont typeface="Arial" pitchFamily="34" charset="0"/>
              <a:buNone/>
            </a:pPr>
            <a:endParaRPr lang="id-ID" b="1" dirty="0" smtClean="0"/>
          </a:p>
          <a:p>
            <a:pPr marL="0" indent="0" algn="ctr">
              <a:buFont typeface="Arial" pitchFamily="34" charset="0"/>
              <a:buNone/>
            </a:pPr>
            <a:r>
              <a:rPr lang="id-ID" sz="2800" dirty="0" smtClean="0"/>
              <a:t>“ Modal yg dimiliki lebih dari satu orang dalam bentuk saham”</a:t>
            </a:r>
          </a:p>
          <a:p>
            <a:pPr marL="0" indent="0">
              <a:buFont typeface="Arial" pitchFamily="34" charset="0"/>
              <a:buNone/>
            </a:pPr>
            <a:endParaRPr lang="id-ID" sz="2800" dirty="0" smtClean="0"/>
          </a:p>
          <a:p>
            <a:pPr marL="0" indent="0" algn="ctr">
              <a:buFont typeface="Arial" pitchFamily="34" charset="0"/>
              <a:buNone/>
            </a:pPr>
            <a:r>
              <a:rPr lang="id-ID" sz="2800" dirty="0" smtClean="0">
                <a:solidFill>
                  <a:srgbClr val="FF0000"/>
                </a:solidFill>
              </a:rPr>
              <a:t>Akun :</a:t>
            </a:r>
          </a:p>
          <a:p>
            <a:pPr marL="0" indent="0" algn="ctr">
              <a:buFont typeface="Arial" pitchFamily="34" charset="0"/>
              <a:buNone/>
            </a:pPr>
            <a:r>
              <a:rPr lang="id-ID" sz="2800" dirty="0" smtClean="0"/>
              <a:t>“ Modal  Saham A, B, C”</a:t>
            </a:r>
          </a:p>
          <a:p>
            <a:pPr marL="0" indent="0">
              <a:buFont typeface="Arial" pitchFamily="34" charset="0"/>
              <a:buNone/>
            </a:pPr>
            <a:endParaRPr lang="id-ID" dirty="0"/>
          </a:p>
        </p:txBody>
      </p:sp>
      <p:sp>
        <p:nvSpPr>
          <p:cNvPr id="6" name="TextBox 5"/>
          <p:cNvSpPr txBox="1"/>
          <p:nvPr/>
        </p:nvSpPr>
        <p:spPr>
          <a:xfrm>
            <a:off x="539552" y="4941168"/>
            <a:ext cx="41764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/>
              <a:t>Modal (+) : </a:t>
            </a:r>
          </a:p>
          <a:p>
            <a:pPr marL="342900" indent="-342900">
              <a:buAutoNum type="arabicPeriod"/>
            </a:pPr>
            <a:r>
              <a:rPr lang="id-ID" dirty="0" smtClean="0"/>
              <a:t>Penambahan modal dari pemilik, pemegang saham, sekutu</a:t>
            </a:r>
          </a:p>
          <a:p>
            <a:pPr marL="342900" indent="-342900">
              <a:buAutoNum type="arabicPeriod"/>
            </a:pPr>
            <a:r>
              <a:rPr lang="id-ID" dirty="0" smtClean="0"/>
              <a:t>Memperoleh laba</a:t>
            </a:r>
          </a:p>
          <a:p>
            <a:pPr marL="342900" indent="-342900">
              <a:buAutoNum type="arabicPeriod"/>
            </a:pPr>
            <a:r>
              <a:rPr lang="id-ID" dirty="0" smtClean="0"/>
              <a:t>Bantuan (Hibah) </a:t>
            </a:r>
            <a:endParaRPr lang="id-ID" dirty="0"/>
          </a:p>
        </p:txBody>
      </p:sp>
      <p:sp>
        <p:nvSpPr>
          <p:cNvPr id="7" name="TextBox 6"/>
          <p:cNvSpPr txBox="1"/>
          <p:nvPr/>
        </p:nvSpPr>
        <p:spPr>
          <a:xfrm>
            <a:off x="4967267" y="4869160"/>
            <a:ext cx="37912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/>
              <a:t>Modal (-) : </a:t>
            </a:r>
          </a:p>
          <a:p>
            <a:pPr marL="342900" indent="-342900">
              <a:buAutoNum type="arabicPeriod"/>
            </a:pPr>
            <a:r>
              <a:rPr lang="id-ID" dirty="0" smtClean="0"/>
              <a:t>Penarikan modal pemilik (prive), pemegang saham, sekutu</a:t>
            </a:r>
          </a:p>
          <a:p>
            <a:pPr marL="342900" indent="-342900">
              <a:buAutoNum type="arabicPeriod"/>
            </a:pPr>
            <a:r>
              <a:rPr lang="id-ID" dirty="0" smtClean="0"/>
              <a:t>Memperoleh rugi</a:t>
            </a:r>
          </a:p>
          <a:p>
            <a:pPr marL="342900" indent="-342900">
              <a:buAutoNum type="arabicPeriod"/>
            </a:pPr>
            <a:r>
              <a:rPr lang="id-ID" dirty="0" smtClean="0"/>
              <a:t>Bagi hasil, dividen, pembagian keuntungan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522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solidFill>
                  <a:srgbClr val="FF0000"/>
                </a:solidFill>
              </a:rPr>
              <a:t>Pendapatan Usaha</a:t>
            </a:r>
            <a:endParaRPr lang="id-ID" b="1" dirty="0">
              <a:solidFill>
                <a:srgbClr val="FF0000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492007"/>
            <a:ext cx="2530624" cy="4457273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id-ID" sz="4100" b="1" dirty="0" smtClean="0"/>
              <a:t>Perusahaan Jasa</a:t>
            </a:r>
          </a:p>
          <a:p>
            <a:pPr marL="0" indent="0">
              <a:buNone/>
            </a:pPr>
            <a:endParaRPr lang="id-ID" b="1" dirty="0"/>
          </a:p>
          <a:p>
            <a:pPr marL="0" indent="0" algn="ctr">
              <a:buNone/>
            </a:pPr>
            <a:r>
              <a:rPr lang="id-ID" sz="2800" dirty="0" smtClean="0">
                <a:solidFill>
                  <a:srgbClr val="FF0000"/>
                </a:solidFill>
              </a:rPr>
              <a:t>“bergerak dalam usaha pelayanan (jasa) ”</a:t>
            </a:r>
          </a:p>
          <a:p>
            <a:pPr marL="0" indent="0" algn="ctr">
              <a:buNone/>
            </a:pPr>
            <a:r>
              <a:rPr lang="id-ID" sz="2800" dirty="0" smtClean="0">
                <a:solidFill>
                  <a:srgbClr val="FF0000"/>
                </a:solidFill>
              </a:rPr>
              <a:t>Contoh:</a:t>
            </a:r>
          </a:p>
          <a:p>
            <a:pPr marL="0" indent="0" algn="ctr">
              <a:buNone/>
            </a:pPr>
            <a:r>
              <a:rPr lang="id-ID" sz="2800" dirty="0" smtClean="0">
                <a:solidFill>
                  <a:srgbClr val="FF0000"/>
                </a:solidFill>
              </a:rPr>
              <a:t>Usaha rental mobil, penginapan dll</a:t>
            </a:r>
          </a:p>
          <a:p>
            <a:pPr marL="0" indent="0">
              <a:buNone/>
            </a:pPr>
            <a:endParaRPr lang="id-ID" sz="2800" dirty="0"/>
          </a:p>
          <a:p>
            <a:pPr marL="0" indent="0" algn="ctr">
              <a:buNone/>
            </a:pPr>
            <a:r>
              <a:rPr lang="id-ID" sz="2800" dirty="0" smtClean="0">
                <a:solidFill>
                  <a:srgbClr val="FF0000"/>
                </a:solidFill>
              </a:rPr>
              <a:t>Akun :</a:t>
            </a:r>
          </a:p>
          <a:p>
            <a:pPr marL="0" indent="0" algn="ctr">
              <a:buNone/>
            </a:pPr>
            <a:r>
              <a:rPr lang="id-ID" sz="2800" dirty="0" smtClean="0"/>
              <a:t>“ Pendapatan Jasa”</a:t>
            </a:r>
          </a:p>
          <a:p>
            <a:pPr marL="0" indent="0">
              <a:buNone/>
            </a:pPr>
            <a:endParaRPr lang="id-ID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203848" y="1484783"/>
            <a:ext cx="2530624" cy="453650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id-ID" b="1" dirty="0" smtClean="0"/>
              <a:t>Perusahaan Dagang (trading)</a:t>
            </a:r>
          </a:p>
          <a:p>
            <a:pPr marL="0" indent="0">
              <a:buFont typeface="Arial" pitchFamily="34" charset="0"/>
              <a:buNone/>
            </a:pPr>
            <a:endParaRPr lang="id-ID" b="1" dirty="0" smtClean="0"/>
          </a:p>
          <a:p>
            <a:pPr marL="0" indent="0" algn="ctr">
              <a:buFont typeface="Arial" pitchFamily="34" charset="0"/>
              <a:buNone/>
            </a:pPr>
            <a:r>
              <a:rPr lang="id-ID" sz="2800" dirty="0" smtClean="0">
                <a:solidFill>
                  <a:srgbClr val="FF0000"/>
                </a:solidFill>
              </a:rPr>
              <a:t>“berusaha dalam usaha dagang”</a:t>
            </a:r>
          </a:p>
          <a:p>
            <a:pPr marL="0" indent="0">
              <a:buFont typeface="Arial" pitchFamily="34" charset="0"/>
              <a:buNone/>
            </a:pPr>
            <a:endParaRPr lang="id-ID" sz="2800" dirty="0" smtClean="0"/>
          </a:p>
          <a:p>
            <a:pPr marL="0" indent="0" algn="ctr">
              <a:buFont typeface="Arial" pitchFamily="34" charset="0"/>
              <a:buNone/>
            </a:pPr>
            <a:r>
              <a:rPr lang="id-ID" sz="2800" dirty="0" smtClean="0">
                <a:solidFill>
                  <a:srgbClr val="FF0000"/>
                </a:solidFill>
              </a:rPr>
              <a:t>Akun :</a:t>
            </a:r>
          </a:p>
          <a:p>
            <a:pPr marL="0" indent="0" algn="ctr">
              <a:buFont typeface="Arial" pitchFamily="34" charset="0"/>
              <a:buNone/>
            </a:pPr>
            <a:r>
              <a:rPr lang="id-ID" sz="2800" dirty="0" smtClean="0"/>
              <a:t>“ Penjualan Barang dagangan”</a:t>
            </a:r>
          </a:p>
          <a:p>
            <a:pPr marL="0" indent="0">
              <a:buFont typeface="Arial" pitchFamily="34" charset="0"/>
              <a:buNone/>
            </a:pPr>
            <a:endParaRPr lang="id-ID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228184" y="1502442"/>
            <a:ext cx="2530624" cy="451884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id-ID" b="1" dirty="0" smtClean="0"/>
              <a:t>Perusahaan Industri (Manufactur)</a:t>
            </a:r>
          </a:p>
          <a:p>
            <a:pPr marL="0" indent="0">
              <a:buFont typeface="Arial" pitchFamily="34" charset="0"/>
              <a:buNone/>
            </a:pPr>
            <a:endParaRPr lang="id-ID" b="1" dirty="0" smtClean="0"/>
          </a:p>
          <a:p>
            <a:pPr marL="0" indent="0" algn="ctr">
              <a:buFont typeface="Arial" pitchFamily="34" charset="0"/>
              <a:buNone/>
            </a:pPr>
            <a:r>
              <a:rPr lang="id-ID" sz="2800" dirty="0" smtClean="0"/>
              <a:t>“ usaha mengolah bahan baku dan penolong menjadi produk jadi”</a:t>
            </a:r>
          </a:p>
          <a:p>
            <a:pPr marL="0" indent="0">
              <a:buFont typeface="Arial" pitchFamily="34" charset="0"/>
              <a:buNone/>
            </a:pPr>
            <a:endParaRPr lang="id-ID" sz="2800" dirty="0" smtClean="0"/>
          </a:p>
          <a:p>
            <a:pPr marL="0" indent="0" algn="ctr">
              <a:buFont typeface="Arial" pitchFamily="34" charset="0"/>
              <a:buNone/>
            </a:pPr>
            <a:r>
              <a:rPr lang="id-ID" sz="2800" dirty="0" smtClean="0">
                <a:solidFill>
                  <a:srgbClr val="FF0000"/>
                </a:solidFill>
              </a:rPr>
              <a:t>Akun :</a:t>
            </a:r>
          </a:p>
          <a:p>
            <a:pPr marL="0" indent="0" algn="ctr">
              <a:buFont typeface="Arial" pitchFamily="34" charset="0"/>
              <a:buNone/>
            </a:pPr>
            <a:r>
              <a:rPr lang="id-ID" sz="2800" dirty="0" smtClean="0"/>
              <a:t>“ Penjualan barang jadi”</a:t>
            </a:r>
          </a:p>
          <a:p>
            <a:pPr marL="0" indent="0">
              <a:buFont typeface="Arial" pitchFamily="34" charset="0"/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1637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Q &amp; 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Muh. Syukur</a:t>
            </a:r>
          </a:p>
          <a:p>
            <a:pPr marL="0" indent="0" algn="ctr">
              <a:buNone/>
            </a:pPr>
            <a:r>
              <a:rPr lang="id-ID" dirty="0" smtClean="0"/>
              <a:t>“ Ada tiga jenis perusahaan, apa ada perusahaan selain dari yang tiga ini”</a:t>
            </a:r>
          </a:p>
          <a:p>
            <a:pPr marL="0" indent="0" algn="ctr">
              <a:buNone/>
            </a:pPr>
            <a:r>
              <a:rPr lang="id-ID" dirty="0" smtClean="0">
                <a:solidFill>
                  <a:srgbClr val="FF0000"/>
                </a:solidFill>
              </a:rPr>
              <a:t>Jawabnya:</a:t>
            </a:r>
          </a:p>
          <a:p>
            <a:pPr marL="0" indent="0" algn="ctr">
              <a:buNone/>
            </a:pPr>
            <a:r>
              <a:rPr lang="id-ID" dirty="0" smtClean="0"/>
              <a:t>Usaha jasa, dagang, industri adalah bentuk usaha berdasarkan jenisnya. </a:t>
            </a:r>
          </a:p>
          <a:p>
            <a:pPr marL="0" indent="0" algn="ctr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50552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679</Words>
  <Application>Microsoft Office PowerPoint</Application>
  <PresentationFormat>On-screen Show (4:3)</PresentationFormat>
  <Paragraphs>149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MODUL  I   RUANG LINGKUP AKUNTANSI</vt:lpstr>
      <vt:lpstr>Akuntansi ? “ Accounting is the language of business”</vt:lpstr>
      <vt:lpstr>Siklus akuntansi</vt:lpstr>
      <vt:lpstr>Persamaan Dasar Akuntansi </vt:lpstr>
      <vt:lpstr>Harta (Aset, Aktiva)</vt:lpstr>
      <vt:lpstr>Hutang (Leabilities)</vt:lpstr>
      <vt:lpstr>Modal (Equity)</vt:lpstr>
      <vt:lpstr>Pendapatan Usaha</vt:lpstr>
      <vt:lpstr>Q &amp; A</vt:lpstr>
      <vt:lpstr>Pertanyaan 2</vt:lpstr>
      <vt:lpstr>Biaya (Cost)</vt:lpstr>
      <vt:lpstr>Beban (expenses)</vt:lpstr>
      <vt:lpstr>Resume</vt:lpstr>
      <vt:lpstr>Soal dan diskusi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 1. Proses akuntansi</dc:title>
  <dc:creator>HP</dc:creator>
  <cp:lastModifiedBy>HP</cp:lastModifiedBy>
  <cp:revision>14</cp:revision>
  <dcterms:created xsi:type="dcterms:W3CDTF">2021-09-06T03:20:14Z</dcterms:created>
  <dcterms:modified xsi:type="dcterms:W3CDTF">2021-09-07T09:31:09Z</dcterms:modified>
</cp:coreProperties>
</file>