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5" r:id="rId3"/>
    <p:sldId id="263" r:id="rId4"/>
    <p:sldId id="264" r:id="rId5"/>
    <p:sldId id="258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5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id.wikipedia.org/wiki/Kejadian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d.wikipedia.org/wiki/Konsep" TargetMode="External"/><Relationship Id="rId2" Type="http://schemas.openxmlformats.org/officeDocument/2006/relationships/hyperlink" Target="https://id.wikipedia.org/wiki/Gagasa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hyperlink" Target="https://id.wikipedia.org/w/index.php?title=Divergen&amp;action=edit&amp;redlink=1" TargetMode="External"/><Relationship Id="rId4" Type="http://schemas.openxmlformats.org/officeDocument/2006/relationships/hyperlink" Target="https://id.wikipedia.org/wiki/Ilmu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id.wikipedia.org/w/index.php?title=Rencan&amp;action=edit&amp;redlink=1" TargetMode="External"/><Relationship Id="rId13" Type="http://schemas.openxmlformats.org/officeDocument/2006/relationships/hyperlink" Target="https://id.wikipedia.org/wiki/Belajar" TargetMode="External"/><Relationship Id="rId3" Type="http://schemas.openxmlformats.org/officeDocument/2006/relationships/hyperlink" Target="https://id.wikipedia.org/wiki/Bahasa_Inggris" TargetMode="External"/><Relationship Id="rId7" Type="http://schemas.openxmlformats.org/officeDocument/2006/relationships/hyperlink" Target="https://id.wikipedia.org/wiki/Nalar" TargetMode="External"/><Relationship Id="rId12" Type="http://schemas.openxmlformats.org/officeDocument/2006/relationships/hyperlink" Target="https://id.wikipedia.org/w/index.php?title=Daya_tangkap&amp;action=edit&amp;redlink=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d.wikipedia.org/wiki/Pikiran" TargetMode="External"/><Relationship Id="rId11" Type="http://schemas.openxmlformats.org/officeDocument/2006/relationships/hyperlink" Target="https://id.wikipedia.org/wiki/Bahasa" TargetMode="External"/><Relationship Id="rId5" Type="http://schemas.openxmlformats.org/officeDocument/2006/relationships/hyperlink" Target="https://id.wikipedia.org/wiki/Umum" TargetMode="External"/><Relationship Id="rId10" Type="http://schemas.openxmlformats.org/officeDocument/2006/relationships/hyperlink" Target="https://id.wikipedia.org/wiki/Abstrak" TargetMode="External"/><Relationship Id="rId4" Type="http://schemas.openxmlformats.org/officeDocument/2006/relationships/hyperlink" Target="https://id.wikipedia.org/wiki/Istilah" TargetMode="External"/><Relationship Id="rId9" Type="http://schemas.openxmlformats.org/officeDocument/2006/relationships/hyperlink" Target="https://id.wikipedia.org/wiki/Pemecahan_masalah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d.wikipedia.org/wiki/Bahasa_Inggri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d.wikipedia.org/w/index.php?title=Positif&amp;action=edit&amp;redlink=1" TargetMode="External"/><Relationship Id="rId5" Type="http://schemas.openxmlformats.org/officeDocument/2006/relationships/hyperlink" Target="https://id.wikipedia.org/wiki/Jiwa" TargetMode="External"/><Relationship Id="rId4" Type="http://schemas.openxmlformats.org/officeDocument/2006/relationships/hyperlink" Target="https://id.wikipedia.org/wiki/Kecerdasa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deka.com/cari/?q=kecerdasan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d.wikipedia.org/wiki/Pengetahuan" TargetMode="External"/><Relationship Id="rId2" Type="http://schemas.openxmlformats.org/officeDocument/2006/relationships/hyperlink" Target="https://id.wikipedia.org/wiki/Bahasa_Inggri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6A47C-7B04-4B56-8590-5E410381C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682104"/>
            <a:ext cx="10993549" cy="106025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Kreativitas</a:t>
            </a:r>
            <a:r>
              <a:rPr lang="en-US" dirty="0"/>
              <a:t> dan </a:t>
            </a:r>
            <a:r>
              <a:rPr lang="en-US" dirty="0" err="1"/>
              <a:t>Inovasi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Kewirausahaan</a:t>
            </a:r>
            <a:r>
              <a:rPr lang="en-US" dirty="0"/>
              <a:t> di era Digital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6FC7A5-970D-48AE-81F8-510196442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263" y="1871068"/>
            <a:ext cx="10993546" cy="106025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Dr. </a:t>
            </a:r>
            <a:r>
              <a:rPr lang="en-US" dirty="0" err="1"/>
              <a:t>Haeruddin</a:t>
            </a:r>
            <a:r>
              <a:rPr lang="en-US" dirty="0"/>
              <a:t> S.E., M.M</a:t>
            </a:r>
          </a:p>
          <a:p>
            <a:pPr algn="ctr"/>
            <a:r>
              <a:rPr lang="id-ID" dirty="0">
                <a:solidFill>
                  <a:srgbClr val="FF0000"/>
                </a:solidFill>
              </a:rPr>
              <a:t>Disampaikan dalam Pelatihan Kewirausahaan Pemuda </a:t>
            </a:r>
            <a:r>
              <a:rPr lang="en-US" dirty="0" err="1">
                <a:solidFill>
                  <a:srgbClr val="FF0000"/>
                </a:solidFill>
              </a:rPr>
              <a:t>AnGKATAN</a:t>
            </a:r>
            <a:r>
              <a:rPr lang="en-US" dirty="0">
                <a:solidFill>
                  <a:srgbClr val="FF0000"/>
                </a:solidFill>
              </a:rPr>
              <a:t> II </a:t>
            </a:r>
          </a:p>
          <a:p>
            <a:pPr algn="ctr"/>
            <a:r>
              <a:rPr lang="id-ID" dirty="0">
                <a:solidFill>
                  <a:srgbClr val="FF0000"/>
                </a:solidFill>
              </a:rPr>
              <a:t>Hotel </a:t>
            </a:r>
            <a:r>
              <a:rPr lang="en-US" dirty="0" err="1">
                <a:solidFill>
                  <a:srgbClr val="FF0000"/>
                </a:solidFill>
              </a:rPr>
              <a:t>Almadera</a:t>
            </a:r>
            <a:r>
              <a:rPr lang="id-ID" dirty="0">
                <a:solidFill>
                  <a:srgbClr val="FF0000"/>
                </a:solidFill>
              </a:rPr>
              <a:t> tanggal  </a:t>
            </a:r>
            <a:r>
              <a:rPr lang="en-US" dirty="0">
                <a:solidFill>
                  <a:srgbClr val="FF0000"/>
                </a:solidFill>
              </a:rPr>
              <a:t>9</a:t>
            </a:r>
            <a:r>
              <a:rPr lang="id-ID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JULI</a:t>
            </a:r>
            <a:r>
              <a:rPr lang="id-ID" dirty="0">
                <a:solidFill>
                  <a:srgbClr val="FF0000"/>
                </a:solidFill>
              </a:rPr>
              <a:t> 2021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id-ID" dirty="0">
                <a:solidFill>
                  <a:srgbClr val="FF0000"/>
                </a:solidFill>
              </a:rPr>
              <a:t>Jam </a:t>
            </a:r>
            <a:r>
              <a:rPr lang="en-US" dirty="0">
                <a:solidFill>
                  <a:srgbClr val="FF0000"/>
                </a:solidFill>
              </a:rPr>
              <a:t>16.00 – 18.00</a:t>
            </a:r>
            <a:r>
              <a:rPr lang="id-ID" dirty="0">
                <a:solidFill>
                  <a:srgbClr val="FF0000"/>
                </a:solidFill>
              </a:rPr>
              <a:t> Wita  </a:t>
            </a:r>
          </a:p>
          <a:p>
            <a:endParaRPr lang="en-ID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D3C04A4-8CC4-44EC-BFC7-DF032556B86B}"/>
              </a:ext>
            </a:extLst>
          </p:cNvPr>
          <p:cNvSpPr txBox="1">
            <a:spLocks/>
          </p:cNvSpPr>
          <p:nvPr/>
        </p:nvSpPr>
        <p:spPr>
          <a:xfrm>
            <a:off x="4743506" y="5161472"/>
            <a:ext cx="2741059" cy="10290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</a:rPr>
              <a:t>BILL GATES</a:t>
            </a:r>
          </a:p>
          <a:p>
            <a:pPr algn="ctr"/>
            <a:r>
              <a:rPr lang="en-US" sz="2000" cap="none" dirty="0">
                <a:solidFill>
                  <a:schemeClr val="bg1"/>
                </a:solidFill>
              </a:rPr>
              <a:t>Founder </a:t>
            </a:r>
            <a:r>
              <a:rPr lang="en-US" sz="2000" cap="none" dirty="0" err="1">
                <a:solidFill>
                  <a:schemeClr val="bg1"/>
                </a:solidFill>
              </a:rPr>
              <a:t>microsoft</a:t>
            </a:r>
            <a:endParaRPr lang="en-ID" sz="2000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4469B52-980D-4C7C-8AC4-582733B55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1" y="3159468"/>
            <a:ext cx="2741059" cy="18288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0A66277-56DA-4F95-BA36-FE1EF7856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414" y="3159468"/>
            <a:ext cx="3001701" cy="18288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2C75AF6-9E4E-4D0E-B849-7759257BF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0279" y="3159468"/>
            <a:ext cx="2590801" cy="1828800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1AF1CA4-AF04-4FDD-9C0F-57BDAE5959C0}"/>
              </a:ext>
            </a:extLst>
          </p:cNvPr>
          <p:cNvSpPr txBox="1">
            <a:spLocks/>
          </p:cNvSpPr>
          <p:nvPr/>
        </p:nvSpPr>
        <p:spPr>
          <a:xfrm>
            <a:off x="690919" y="5127340"/>
            <a:ext cx="2741059" cy="1029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</a:pPr>
            <a:r>
              <a:rPr lang="en-US" sz="2000" dirty="0">
                <a:solidFill>
                  <a:schemeClr val="bg1"/>
                </a:solidFill>
              </a:rPr>
              <a:t>LARRY PAGE</a:t>
            </a: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en-US" sz="2000" dirty="0">
                <a:solidFill>
                  <a:schemeClr val="bg1"/>
                </a:solidFill>
              </a:rPr>
              <a:t>Founder Google</a:t>
            </a:r>
            <a:endParaRPr lang="en-ID" sz="2000" dirty="0">
              <a:solidFill>
                <a:schemeClr val="bg1"/>
              </a:solidFill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36DF59E-8803-4D91-8D95-1A63A968F8DE}"/>
              </a:ext>
            </a:extLst>
          </p:cNvPr>
          <p:cNvSpPr txBox="1">
            <a:spLocks/>
          </p:cNvSpPr>
          <p:nvPr/>
        </p:nvSpPr>
        <p:spPr>
          <a:xfrm>
            <a:off x="8554239" y="5116974"/>
            <a:ext cx="3056570" cy="1029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</a:rPr>
              <a:t>MARK ZUCKERBERG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</a:rPr>
              <a:t>Founder Facebook</a:t>
            </a:r>
            <a:endParaRPr lang="en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064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2EF84-5785-4A25-B84F-2B699AADF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1D16E-9BF8-4B13-926E-EA36D290C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5408128" cy="3678303"/>
          </a:xfrm>
        </p:spPr>
        <p:txBody>
          <a:bodyPr/>
          <a:lstStyle/>
          <a:p>
            <a:r>
              <a:rPr lang="en-ID" b="1" dirty="0" err="1"/>
              <a:t>Visi</a:t>
            </a:r>
            <a:r>
              <a:rPr lang="en-ID" dirty="0"/>
              <a:t> 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, masa </a:t>
            </a:r>
            <a:r>
              <a:rPr lang="en-ID" dirty="0" err="1"/>
              <a:t>depan</a:t>
            </a:r>
            <a:r>
              <a:rPr lang="en-ID" dirty="0"/>
              <a:t>, </a:t>
            </a:r>
            <a:r>
              <a:rPr lang="en-ID" dirty="0" err="1"/>
              <a:t>cita-cita</a:t>
            </a:r>
            <a:r>
              <a:rPr lang="en-ID" dirty="0"/>
              <a:t>, </a:t>
            </a:r>
            <a:r>
              <a:rPr lang="en-ID" dirty="0" err="1"/>
              <a:t>hal</a:t>
            </a:r>
            <a:r>
              <a:rPr lang="en-ID" dirty="0"/>
              <a:t> yang </a:t>
            </a:r>
            <a:r>
              <a:rPr lang="en-ID" dirty="0" err="1"/>
              <a:t>ingin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. </a:t>
            </a:r>
            <a:r>
              <a:rPr lang="en-ID" dirty="0" err="1"/>
              <a:t>Misi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langkah</a:t>
            </a:r>
            <a:r>
              <a:rPr lang="en-ID" dirty="0"/>
              <a:t>, </a:t>
            </a:r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mewujudkannya</a:t>
            </a:r>
            <a:r>
              <a:rPr lang="en-ID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5D60BB-A2E4-4289-A9F2-42D80069A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321" y="1747934"/>
            <a:ext cx="476250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2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A4A82-BC8D-490C-921F-4EE94C242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(PERKEMBANGAN)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2908D-5EF7-4164-B2DC-F8776F9EB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5408128" cy="3678303"/>
          </a:xfrm>
        </p:spPr>
        <p:txBody>
          <a:bodyPr>
            <a:normAutofit/>
          </a:bodyPr>
          <a:lstStyle/>
          <a:p>
            <a:r>
              <a:rPr lang="en-ID" b="1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 </a:t>
            </a:r>
            <a:r>
              <a:rPr lang="en-ID" dirty="0" err="1"/>
              <a:t>kecakapan</a:t>
            </a:r>
            <a:r>
              <a:rPr lang="en-ID" dirty="0"/>
              <a:t>, </a:t>
            </a:r>
            <a:r>
              <a:rPr lang="en-ID" dirty="0" err="1"/>
              <a:t>kematangan</a:t>
            </a:r>
            <a:r>
              <a:rPr lang="en-ID" dirty="0"/>
              <a:t> </a:t>
            </a:r>
            <a:r>
              <a:rPr lang="en-ID" dirty="0" err="1"/>
              <a:t>fisik</a:t>
            </a:r>
            <a:r>
              <a:rPr lang="en-ID" dirty="0"/>
              <a:t>, </a:t>
            </a:r>
            <a:r>
              <a:rPr lang="en-ID" dirty="0" err="1"/>
              <a:t>emosi</a:t>
            </a:r>
            <a:r>
              <a:rPr lang="en-ID" dirty="0"/>
              <a:t> dan </a:t>
            </a:r>
            <a:r>
              <a:rPr lang="en-ID" dirty="0" err="1"/>
              <a:t>pikiran</a:t>
            </a:r>
            <a:r>
              <a:rPr lang="en-ID" dirty="0"/>
              <a:t> </a:t>
            </a:r>
            <a:r>
              <a:rPr lang="en-ID" dirty="0" err="1"/>
              <a:t>menuju</a:t>
            </a:r>
            <a:r>
              <a:rPr lang="en-ID" dirty="0"/>
              <a:t> </a:t>
            </a:r>
            <a:r>
              <a:rPr lang="en-ID" dirty="0" err="1"/>
              <a:t>dewasa</a:t>
            </a:r>
            <a:r>
              <a:rPr lang="en-ID" dirty="0"/>
              <a:t>. </a:t>
            </a:r>
            <a:r>
              <a:rPr lang="en-ID" dirty="0" err="1"/>
              <a:t>Pertumbuhan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berhenti</a:t>
            </a: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dewasa</a:t>
            </a:r>
            <a:r>
              <a:rPr lang="en-ID" dirty="0"/>
              <a:t>, </a:t>
            </a:r>
            <a:r>
              <a:rPr lang="en-ID" dirty="0" err="1"/>
              <a:t>namun</a:t>
            </a:r>
            <a:r>
              <a:rPr lang="en-ID" dirty="0"/>
              <a:t> </a:t>
            </a: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emosi</a:t>
            </a:r>
            <a:r>
              <a:rPr lang="en-ID" dirty="0"/>
              <a:t> dan </a:t>
            </a:r>
            <a:r>
              <a:rPr lang="en-ID" dirty="0" err="1"/>
              <a:t>pikiran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terus</a:t>
            </a:r>
            <a:r>
              <a:rPr lang="en-ID" dirty="0"/>
              <a:t> </a:t>
            </a:r>
            <a:r>
              <a:rPr lang="en-ID" dirty="0" err="1"/>
              <a:t>berkembang</a:t>
            </a:r>
            <a:r>
              <a:rPr lang="en-ID" dirty="0"/>
              <a:t>.</a:t>
            </a:r>
          </a:p>
          <a:p>
            <a:endParaRPr lang="en-ID" dirty="0"/>
          </a:p>
          <a:p>
            <a:endParaRPr lang="en-ID" dirty="0"/>
          </a:p>
          <a:p>
            <a:endParaRPr lang="en-ID" dirty="0"/>
          </a:p>
          <a:p>
            <a:pPr marL="0" indent="0">
              <a:buNone/>
            </a:pPr>
            <a:br>
              <a:rPr lang="en-ID" dirty="0"/>
            </a:b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2AB255-3869-4ED0-9F2B-B0629FFAC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681" y="2483343"/>
            <a:ext cx="5269003" cy="337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58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D0A40-D37D-4264-A724-3C1BECD2F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DBA78-934B-4DD9-AF82-F7E6C233A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5408128" cy="3678303"/>
          </a:xfrm>
        </p:spPr>
        <p:txBody>
          <a:bodyPr/>
          <a:lstStyle/>
          <a:p>
            <a:r>
              <a:rPr lang="en-ID" b="1" dirty="0"/>
              <a:t>Ide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rancangan</a:t>
            </a:r>
            <a:r>
              <a:rPr lang="en-ID" dirty="0"/>
              <a:t> yang </a:t>
            </a:r>
            <a:r>
              <a:rPr lang="en-ID" dirty="0" err="1"/>
              <a:t>tersusun</a:t>
            </a:r>
            <a:r>
              <a:rPr lang="en-ID" dirty="0"/>
              <a:t> di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pikiran</a:t>
            </a:r>
            <a:r>
              <a:rPr lang="en-ID" dirty="0"/>
              <a:t>; </a:t>
            </a:r>
            <a:r>
              <a:rPr lang="en-ID" dirty="0" err="1"/>
              <a:t>gagasan</a:t>
            </a:r>
            <a:r>
              <a:rPr lang="en-ID" dirty="0"/>
              <a:t>; </a:t>
            </a:r>
            <a:r>
              <a:rPr lang="en-ID" dirty="0" err="1"/>
              <a:t>cita-cita</a:t>
            </a:r>
            <a:r>
              <a:rPr lang="en-ID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625BB4-4DEC-4860-9B4E-E9510FB5C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377141"/>
            <a:ext cx="5588670" cy="293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38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4C64D-C964-4329-939B-CEBBB9C3E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Proses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AC430-C3DC-499E-908F-8145A844D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5307544" cy="3678303"/>
          </a:xfrm>
        </p:spPr>
        <p:txBody>
          <a:bodyPr/>
          <a:lstStyle/>
          <a:p>
            <a:r>
              <a:rPr lang="en-ID" b="1" dirty="0">
                <a:solidFill>
                  <a:schemeClr val="tx1"/>
                </a:solidFill>
              </a:rPr>
              <a:t>proses</a:t>
            </a:r>
            <a:r>
              <a:rPr lang="en-ID" dirty="0">
                <a:solidFill>
                  <a:schemeClr val="tx1"/>
                </a:solidFill>
              </a:rPr>
              <a:t> </a:t>
            </a:r>
            <a:r>
              <a:rPr lang="en-ID" dirty="0" err="1">
                <a:solidFill>
                  <a:schemeClr val="tx1"/>
                </a:solidFill>
              </a:rPr>
              <a:t>adalah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urutan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pelaksanaan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atau</a:t>
            </a:r>
            <a:r>
              <a:rPr lang="en-ID" dirty="0">
                <a:solidFill>
                  <a:schemeClr val="tx1"/>
                </a:solidFill>
              </a:rPr>
              <a:t> </a:t>
            </a:r>
            <a:r>
              <a:rPr lang="en-ID" dirty="0" err="1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kejadian</a:t>
            </a:r>
            <a:r>
              <a:rPr lang="en-ID" dirty="0">
                <a:solidFill>
                  <a:schemeClr val="tx1"/>
                </a:solidFill>
              </a:rPr>
              <a:t> yang </a:t>
            </a:r>
            <a:r>
              <a:rPr lang="en-ID" dirty="0" err="1">
                <a:solidFill>
                  <a:schemeClr val="tx1"/>
                </a:solidFill>
              </a:rPr>
              <a:t>saling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terkait</a:t>
            </a:r>
            <a:r>
              <a:rPr lang="en-ID" dirty="0">
                <a:solidFill>
                  <a:schemeClr val="tx1"/>
                </a:solidFill>
              </a:rPr>
              <a:t> yang </a:t>
            </a:r>
            <a:r>
              <a:rPr lang="en-ID" dirty="0" err="1">
                <a:solidFill>
                  <a:schemeClr val="tx1"/>
                </a:solidFill>
              </a:rPr>
              <a:t>bersama-sama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mengubah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masukan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menjadi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keluaran</a:t>
            </a:r>
            <a:r>
              <a:rPr lang="en-ID" dirty="0">
                <a:solidFill>
                  <a:schemeClr val="tx1"/>
                </a:solidFill>
              </a:rPr>
              <a:t>.</a:t>
            </a:r>
            <a:r>
              <a:rPr lang="en-ID" baseline="30000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Pelaksanaan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ini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dapat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dilakukan</a:t>
            </a:r>
            <a:r>
              <a:rPr lang="en-ID" dirty="0">
                <a:solidFill>
                  <a:schemeClr val="tx1"/>
                </a:solidFill>
              </a:rPr>
              <a:t> oleh </a:t>
            </a:r>
            <a:r>
              <a:rPr lang="en-ID" dirty="0" err="1">
                <a:solidFill>
                  <a:schemeClr val="tx1"/>
                </a:solidFill>
              </a:rPr>
              <a:t>manusia</a:t>
            </a:r>
            <a:r>
              <a:rPr lang="en-ID" dirty="0">
                <a:solidFill>
                  <a:schemeClr val="tx1"/>
                </a:solidFill>
              </a:rPr>
              <a:t>, </a:t>
            </a:r>
            <a:r>
              <a:rPr lang="en-ID" dirty="0" err="1">
                <a:solidFill>
                  <a:schemeClr val="tx1"/>
                </a:solidFill>
              </a:rPr>
              <a:t>alam</a:t>
            </a:r>
            <a:r>
              <a:rPr lang="en-ID" dirty="0">
                <a:solidFill>
                  <a:schemeClr val="tx1"/>
                </a:solidFill>
              </a:rPr>
              <a:t>, </a:t>
            </a:r>
            <a:r>
              <a:rPr lang="en-ID" dirty="0" err="1">
                <a:solidFill>
                  <a:schemeClr val="tx1"/>
                </a:solidFill>
              </a:rPr>
              <a:t>atau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mesin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dengan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menggunakan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berbagai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sumber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daya</a:t>
            </a:r>
            <a:r>
              <a:rPr lang="en-ID" dirty="0">
                <a:solidFill>
                  <a:schemeClr val="tx1"/>
                </a:solidFill>
              </a:rPr>
              <a:t>.</a:t>
            </a:r>
            <a:endParaRPr lang="en-ID" baseline="30000" dirty="0">
              <a:solidFill>
                <a:schemeClr val="tx1"/>
              </a:solidFill>
            </a:endParaRPr>
          </a:p>
          <a:p>
            <a:endParaRPr lang="en-US" baseline="30000" dirty="0">
              <a:solidFill>
                <a:schemeClr val="tx1"/>
              </a:solidFill>
            </a:endParaRPr>
          </a:p>
          <a:p>
            <a:endParaRPr lang="en-US" baseline="30000" dirty="0">
              <a:solidFill>
                <a:schemeClr val="tx1"/>
              </a:solidFill>
            </a:endParaRPr>
          </a:p>
          <a:p>
            <a:endParaRPr lang="en-US" baseline="30000" dirty="0">
              <a:solidFill>
                <a:schemeClr val="tx1"/>
              </a:solidFill>
            </a:endParaRPr>
          </a:p>
          <a:p>
            <a:endParaRPr lang="en-US" baseline="30000" dirty="0">
              <a:solidFill>
                <a:schemeClr val="tx1"/>
              </a:solidFill>
            </a:endParaRPr>
          </a:p>
          <a:p>
            <a:endParaRPr lang="en-US" baseline="30000" dirty="0">
              <a:solidFill>
                <a:schemeClr val="tx1"/>
              </a:solidFill>
            </a:endParaRPr>
          </a:p>
          <a:p>
            <a:endParaRPr lang="en-ID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E047EA-2DB9-4A56-92B1-6D7E71CF1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737" y="2180496"/>
            <a:ext cx="5476240" cy="308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2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F1B87-83DC-40E2-929A-B510087D4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27229-F6D6-4FD1-BB8D-4DC9AA9F1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5344120" cy="3678303"/>
          </a:xfrm>
        </p:spPr>
        <p:txBody>
          <a:bodyPr/>
          <a:lstStyle/>
          <a:p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umum</a:t>
            </a:r>
            <a:r>
              <a:rPr lang="en-ID" dirty="0"/>
              <a:t> </a:t>
            </a:r>
            <a:r>
              <a:rPr lang="en-ID" dirty="0" err="1"/>
              <a:t>Pengembangan</a:t>
            </a:r>
            <a:r>
              <a:rPr lang="en-ID" dirty="0"/>
              <a:t> (</a:t>
            </a:r>
            <a:r>
              <a:rPr lang="en-ID" b="1" dirty="0"/>
              <a:t>development</a:t>
            </a:r>
            <a:r>
              <a:rPr lang="en-ID" dirty="0"/>
              <a:t>)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diartikan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penyiapan</a:t>
            </a:r>
            <a:r>
              <a:rPr lang="en-ID" dirty="0"/>
              <a:t> </a:t>
            </a:r>
            <a:r>
              <a:rPr lang="en-ID" dirty="0" err="1"/>
              <a:t>individu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memikul</a:t>
            </a:r>
            <a:r>
              <a:rPr lang="en-ID" dirty="0"/>
              <a:t> </a:t>
            </a:r>
            <a:r>
              <a:rPr lang="en-ID" dirty="0" err="1"/>
              <a:t>tanggung</a:t>
            </a:r>
            <a:r>
              <a:rPr lang="en-ID" dirty="0"/>
              <a:t> </a:t>
            </a:r>
            <a:r>
              <a:rPr lang="en-ID" dirty="0" err="1"/>
              <a:t>jawab</a:t>
            </a:r>
            <a:r>
              <a:rPr lang="en-ID" dirty="0"/>
              <a:t> yang </a:t>
            </a:r>
            <a:r>
              <a:rPr lang="en-ID" dirty="0" err="1"/>
              <a:t>berbeda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yang </a:t>
            </a:r>
            <a:r>
              <a:rPr lang="en-ID" dirty="0" err="1"/>
              <a:t>Iebih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, </a:t>
            </a:r>
            <a:r>
              <a:rPr lang="en-ID" dirty="0" err="1"/>
              <a:t>organisasi</a:t>
            </a:r>
            <a:r>
              <a:rPr lang="en-ID" dirty="0"/>
              <a:t>, </a:t>
            </a:r>
            <a:r>
              <a:rPr lang="en-ID" dirty="0" err="1"/>
              <a:t>lembaga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instansi</a:t>
            </a:r>
            <a:r>
              <a:rPr lang="en-ID" dirty="0"/>
              <a:t> </a:t>
            </a:r>
            <a:r>
              <a:rPr lang="en-ID" dirty="0" err="1"/>
              <a:t>pendidikan</a:t>
            </a:r>
            <a:r>
              <a:rPr lang="en-ID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CE451B-5E72-42D4-B223-FC8A12148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5313" y="2458135"/>
            <a:ext cx="5561550" cy="312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6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B5585-44C8-4650-98CA-9F683B503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Kreativitas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96E1A-1763-4633-B89E-C5A15D039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5514808" cy="3678303"/>
          </a:xfrm>
        </p:spPr>
        <p:txBody>
          <a:bodyPr/>
          <a:lstStyle/>
          <a:p>
            <a:r>
              <a:rPr lang="en-ID" b="1" dirty="0" err="1">
                <a:solidFill>
                  <a:schemeClr val="tx1"/>
                </a:solidFill>
              </a:rPr>
              <a:t>Daya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cipta</a:t>
            </a:r>
            <a:r>
              <a:rPr lang="en-ID" dirty="0">
                <a:solidFill>
                  <a:schemeClr val="tx1"/>
                </a:solidFill>
              </a:rPr>
              <a:t> </a:t>
            </a:r>
            <a:r>
              <a:rPr lang="en-ID" dirty="0" err="1">
                <a:solidFill>
                  <a:schemeClr val="tx1"/>
                </a:solidFill>
              </a:rPr>
              <a:t>atau</a:t>
            </a:r>
            <a:r>
              <a:rPr lang="en-ID" dirty="0">
                <a:solidFill>
                  <a:schemeClr val="tx1"/>
                </a:solidFill>
              </a:rPr>
              <a:t> </a:t>
            </a:r>
            <a:r>
              <a:rPr lang="en-ID" b="1" dirty="0" err="1">
                <a:solidFill>
                  <a:schemeClr val="tx1"/>
                </a:solidFill>
              </a:rPr>
              <a:t>kreativitas</a:t>
            </a:r>
            <a:r>
              <a:rPr lang="en-ID" dirty="0">
                <a:solidFill>
                  <a:schemeClr val="tx1"/>
                </a:solidFill>
              </a:rPr>
              <a:t> </a:t>
            </a:r>
            <a:r>
              <a:rPr lang="en-ID" dirty="0" err="1">
                <a:solidFill>
                  <a:schemeClr val="tx1"/>
                </a:solidFill>
              </a:rPr>
              <a:t>adalah</a:t>
            </a:r>
            <a:r>
              <a:rPr lang="en-ID" dirty="0">
                <a:solidFill>
                  <a:schemeClr val="tx1"/>
                </a:solidFill>
              </a:rPr>
              <a:t> proses mental yang </a:t>
            </a:r>
            <a:r>
              <a:rPr lang="en-ID" dirty="0" err="1">
                <a:solidFill>
                  <a:schemeClr val="tx1"/>
                </a:solidFill>
              </a:rPr>
              <a:t>melibatkan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pemunculan</a:t>
            </a:r>
            <a:r>
              <a:rPr lang="en-ID" dirty="0">
                <a:solidFill>
                  <a:schemeClr val="tx1"/>
                </a:solidFill>
              </a:rPr>
              <a:t> </a:t>
            </a:r>
            <a:r>
              <a:rPr lang="en-ID" dirty="0" err="1">
                <a:solidFill>
                  <a:schemeClr val="tx1"/>
                </a:solidFill>
                <a:hlinkClick r:id="rId2" tooltip="Gagasa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gagasan</a:t>
            </a:r>
            <a:r>
              <a:rPr lang="en-ID" dirty="0">
                <a:solidFill>
                  <a:schemeClr val="tx1"/>
                </a:solidFill>
              </a:rPr>
              <a:t> </a:t>
            </a:r>
            <a:r>
              <a:rPr lang="en-ID" dirty="0" err="1">
                <a:solidFill>
                  <a:schemeClr val="tx1"/>
                </a:solidFill>
              </a:rPr>
              <a:t>atau</a:t>
            </a:r>
            <a:r>
              <a:rPr lang="en-ID" dirty="0">
                <a:solidFill>
                  <a:schemeClr val="tx1"/>
                </a:solidFill>
              </a:rPr>
              <a:t> </a:t>
            </a:r>
            <a:r>
              <a:rPr lang="en-ID" dirty="0" err="1">
                <a:solidFill>
                  <a:schemeClr val="tx1"/>
                </a:solidFill>
                <a:hlinkClick r:id="rId3" tooltip="Konse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anggitan</a:t>
            </a:r>
            <a:r>
              <a:rPr lang="en-ID" dirty="0">
                <a:solidFill>
                  <a:schemeClr val="tx1"/>
                </a:solidFill>
              </a:rPr>
              <a:t> (</a:t>
            </a:r>
            <a:r>
              <a:rPr lang="en-ID" i="1" dirty="0">
                <a:solidFill>
                  <a:schemeClr val="tx1"/>
                </a:solidFill>
              </a:rPr>
              <a:t>concept</a:t>
            </a:r>
            <a:r>
              <a:rPr lang="en-ID" dirty="0">
                <a:solidFill>
                  <a:schemeClr val="tx1"/>
                </a:solidFill>
              </a:rPr>
              <a:t>) </a:t>
            </a:r>
            <a:r>
              <a:rPr lang="en-ID" dirty="0" err="1">
                <a:solidFill>
                  <a:schemeClr val="tx1"/>
                </a:solidFill>
              </a:rPr>
              <a:t>baru</a:t>
            </a:r>
            <a:r>
              <a:rPr lang="en-ID" dirty="0">
                <a:solidFill>
                  <a:schemeClr val="tx1"/>
                </a:solidFill>
              </a:rPr>
              <a:t>, </a:t>
            </a:r>
            <a:r>
              <a:rPr lang="en-ID" dirty="0" err="1">
                <a:solidFill>
                  <a:schemeClr val="tx1"/>
                </a:solidFill>
              </a:rPr>
              <a:t>atau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hubungan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baru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antara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gagasan</a:t>
            </a:r>
            <a:r>
              <a:rPr lang="en-ID" dirty="0">
                <a:solidFill>
                  <a:schemeClr val="tx1"/>
                </a:solidFill>
              </a:rPr>
              <a:t> dan </a:t>
            </a:r>
            <a:r>
              <a:rPr lang="en-ID" dirty="0" err="1">
                <a:solidFill>
                  <a:schemeClr val="tx1"/>
                </a:solidFill>
              </a:rPr>
              <a:t>anggitan</a:t>
            </a:r>
            <a:r>
              <a:rPr lang="en-ID" dirty="0">
                <a:solidFill>
                  <a:schemeClr val="tx1"/>
                </a:solidFill>
              </a:rPr>
              <a:t> yang </a:t>
            </a:r>
            <a:r>
              <a:rPr lang="en-ID" dirty="0" err="1">
                <a:solidFill>
                  <a:schemeClr val="tx1"/>
                </a:solidFill>
              </a:rPr>
              <a:t>sudah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ada</a:t>
            </a:r>
            <a:r>
              <a:rPr lang="en-ID" dirty="0">
                <a:solidFill>
                  <a:schemeClr val="tx1"/>
                </a:solidFill>
              </a:rPr>
              <a:t>.</a:t>
            </a:r>
          </a:p>
          <a:p>
            <a:r>
              <a:rPr lang="en-ID" dirty="0">
                <a:solidFill>
                  <a:schemeClr val="tx1"/>
                </a:solidFill>
              </a:rPr>
              <a:t>Dari </a:t>
            </a:r>
            <a:r>
              <a:rPr lang="en-ID" dirty="0" err="1">
                <a:solidFill>
                  <a:schemeClr val="tx1"/>
                </a:solidFill>
              </a:rPr>
              <a:t>sudut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pandang</a:t>
            </a:r>
            <a:r>
              <a:rPr lang="en-ID" dirty="0">
                <a:solidFill>
                  <a:schemeClr val="tx1"/>
                </a:solidFill>
              </a:rPr>
              <a:t> </a:t>
            </a:r>
            <a:r>
              <a:rPr lang="en-ID" dirty="0" err="1">
                <a:solidFill>
                  <a:schemeClr val="tx1"/>
                </a:solidFill>
                <a:hlinkClick r:id="rId4" tooltip="Ilm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keilmuan</a:t>
            </a:r>
            <a:r>
              <a:rPr lang="en-ID" dirty="0">
                <a:solidFill>
                  <a:schemeClr val="tx1"/>
                </a:solidFill>
              </a:rPr>
              <a:t>, </a:t>
            </a:r>
            <a:r>
              <a:rPr lang="en-ID" dirty="0" err="1">
                <a:solidFill>
                  <a:schemeClr val="tx1"/>
                </a:solidFill>
              </a:rPr>
              <a:t>hasil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dari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pemikiran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berdayacipta</a:t>
            </a:r>
            <a:r>
              <a:rPr lang="en-ID" dirty="0">
                <a:solidFill>
                  <a:schemeClr val="tx1"/>
                </a:solidFill>
              </a:rPr>
              <a:t> (</a:t>
            </a:r>
            <a:r>
              <a:rPr lang="en-ID" i="1" dirty="0">
                <a:solidFill>
                  <a:schemeClr val="tx1"/>
                </a:solidFill>
              </a:rPr>
              <a:t>creative thinking</a:t>
            </a:r>
            <a:r>
              <a:rPr lang="en-ID" dirty="0">
                <a:solidFill>
                  <a:schemeClr val="tx1"/>
                </a:solidFill>
              </a:rPr>
              <a:t>) (</a:t>
            </a:r>
            <a:r>
              <a:rPr lang="en-ID" dirty="0" err="1">
                <a:solidFill>
                  <a:schemeClr val="tx1"/>
                </a:solidFill>
              </a:rPr>
              <a:t>kadang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disebut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pemikiran</a:t>
            </a:r>
            <a:r>
              <a:rPr lang="en-ID" dirty="0">
                <a:solidFill>
                  <a:schemeClr val="tx1"/>
                </a:solidFill>
              </a:rPr>
              <a:t> </a:t>
            </a:r>
            <a:r>
              <a:rPr lang="en-ID" dirty="0" err="1">
                <a:solidFill>
                  <a:schemeClr val="tx1"/>
                </a:solidFill>
                <a:hlinkClick r:id="rId5" tooltip="Divergen (halaman belum tersedia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bercabang</a:t>
            </a:r>
            <a:r>
              <a:rPr lang="en-ID" dirty="0">
                <a:solidFill>
                  <a:schemeClr val="tx1"/>
                </a:solidFill>
              </a:rPr>
              <a:t>) </a:t>
            </a:r>
            <a:r>
              <a:rPr lang="en-ID" dirty="0" err="1">
                <a:solidFill>
                  <a:schemeClr val="tx1"/>
                </a:solidFill>
              </a:rPr>
              <a:t>biasanya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dianggap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memiliki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keaslian</a:t>
            </a:r>
            <a:r>
              <a:rPr lang="en-ID" dirty="0">
                <a:solidFill>
                  <a:schemeClr val="tx1"/>
                </a:solidFill>
              </a:rPr>
              <a:t> dan </a:t>
            </a:r>
            <a:r>
              <a:rPr lang="en-ID" dirty="0" err="1">
                <a:solidFill>
                  <a:schemeClr val="tx1"/>
                </a:solidFill>
              </a:rPr>
              <a:t>kepantasan</a:t>
            </a:r>
            <a:r>
              <a:rPr lang="en-ID" dirty="0">
                <a:solidFill>
                  <a:schemeClr val="tx1"/>
                </a:solidFill>
              </a:rPr>
              <a:t>. </a:t>
            </a:r>
            <a:r>
              <a:rPr lang="en-ID" dirty="0" err="1">
                <a:solidFill>
                  <a:schemeClr val="tx1"/>
                </a:solidFill>
              </a:rPr>
              <a:t>Sebagai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alternatif</a:t>
            </a:r>
            <a:r>
              <a:rPr lang="en-ID" dirty="0">
                <a:solidFill>
                  <a:schemeClr val="tx1"/>
                </a:solidFill>
              </a:rPr>
              <a:t>, </a:t>
            </a:r>
            <a:r>
              <a:rPr lang="en-ID" dirty="0" err="1">
                <a:solidFill>
                  <a:schemeClr val="tx1"/>
                </a:solidFill>
              </a:rPr>
              <a:t>konsepsi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sehari-hari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dari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daya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cipta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adalah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tindakan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membuat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sesuatu</a:t>
            </a:r>
            <a:r>
              <a:rPr lang="en-ID" dirty="0">
                <a:solidFill>
                  <a:schemeClr val="tx1"/>
                </a:solidFill>
              </a:rPr>
              <a:t> yang </a:t>
            </a:r>
            <a:r>
              <a:rPr lang="en-ID" dirty="0" err="1">
                <a:solidFill>
                  <a:schemeClr val="tx1"/>
                </a:solidFill>
              </a:rPr>
              <a:t>baru</a:t>
            </a:r>
            <a:r>
              <a:rPr lang="en-ID" dirty="0">
                <a:solidFill>
                  <a:schemeClr val="tx1"/>
                </a:solidFill>
              </a:rPr>
              <a:t>.</a:t>
            </a:r>
          </a:p>
          <a:p>
            <a:endParaRPr lang="en-ID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779BA1-CC2E-4FCE-9A83-82C1D161C0A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059" r="4897"/>
          <a:stretch/>
        </p:blipFill>
        <p:spPr>
          <a:xfrm>
            <a:off x="6272784" y="2180496"/>
            <a:ext cx="4882896" cy="307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84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62661-1F59-4DB0-A393-8F47D73B5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KREATIVITAS 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2A7CC-41CC-4931-B8EE-E3554365B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915668"/>
            <a:ext cx="4658320" cy="3943131"/>
          </a:xfrm>
        </p:spPr>
        <p:txBody>
          <a:bodyPr>
            <a:normAutofit lnSpcReduction="10000"/>
          </a:bodyPr>
          <a:lstStyle/>
          <a:p>
            <a:r>
              <a:rPr lang="en-ID" b="1" dirty="0" err="1"/>
              <a:t>kreativitas</a:t>
            </a:r>
            <a:r>
              <a:rPr lang="en-ID" dirty="0"/>
              <a:t> 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berfikir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menciptakan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menghasilkan</a:t>
            </a:r>
            <a:r>
              <a:rPr lang="en-ID" dirty="0"/>
              <a:t> </a:t>
            </a:r>
            <a:r>
              <a:rPr lang="en-ID" dirty="0" err="1"/>
              <a:t>sesuatu</a:t>
            </a:r>
            <a:r>
              <a:rPr lang="en-ID" dirty="0"/>
              <a:t> yang </a:t>
            </a:r>
            <a:r>
              <a:rPr lang="en-ID" dirty="0" err="1"/>
              <a:t>baru</a:t>
            </a:r>
            <a:r>
              <a:rPr lang="en-ID" dirty="0"/>
              <a:t>, </a:t>
            </a:r>
            <a:r>
              <a:rPr lang="en-ID" dirty="0" err="1"/>
              <a:t>berbeda</a:t>
            </a:r>
            <a:r>
              <a:rPr lang="en-ID" dirty="0"/>
              <a:t>, </a:t>
            </a:r>
            <a:r>
              <a:rPr lang="en-ID" dirty="0" err="1"/>
              <a:t>belum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sebelumnya</a:t>
            </a:r>
            <a:r>
              <a:rPr lang="en-ID" dirty="0"/>
              <a:t> yang </a:t>
            </a:r>
            <a:r>
              <a:rPr lang="en-ID" dirty="0" err="1"/>
              <a:t>berupa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gagasan</a:t>
            </a:r>
            <a:r>
              <a:rPr lang="en-ID" dirty="0"/>
              <a:t>, ide,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karya</a:t>
            </a:r>
            <a:r>
              <a:rPr lang="en-ID" dirty="0"/>
              <a:t>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respon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situasi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terduga</a:t>
            </a:r>
            <a:r>
              <a:rPr lang="en-ID" dirty="0"/>
              <a:t>.</a:t>
            </a:r>
          </a:p>
          <a:p>
            <a:endParaRPr lang="en-ID" dirty="0"/>
          </a:p>
          <a:p>
            <a:endParaRPr lang="en-ID" dirty="0"/>
          </a:p>
          <a:p>
            <a:endParaRPr lang="en-ID" dirty="0"/>
          </a:p>
          <a:p>
            <a:endParaRPr lang="en-ID" dirty="0"/>
          </a:p>
          <a:p>
            <a:pPr marL="0" indent="0">
              <a:buNone/>
            </a:pPr>
            <a:br>
              <a:rPr lang="en-ID" dirty="0"/>
            </a:b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311211-0BB0-4FBD-BEB1-B9212BF96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736" y="1915668"/>
            <a:ext cx="6350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56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6A47C-7B04-4B56-8590-5E410381C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682103"/>
            <a:ext cx="10993549" cy="11192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Kreativitas</a:t>
            </a:r>
            <a:r>
              <a:rPr lang="en-US" dirty="0"/>
              <a:t> dan </a:t>
            </a:r>
            <a:r>
              <a:rPr lang="en-US" dirty="0" err="1"/>
              <a:t>Inovasi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Kewirausahaan</a:t>
            </a:r>
            <a:r>
              <a:rPr lang="en-US" dirty="0"/>
              <a:t> di era Digital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6FC7A5-970D-48AE-81F8-510196442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271" y="1789971"/>
            <a:ext cx="10993546" cy="1119264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Dr. </a:t>
            </a:r>
            <a:r>
              <a:rPr lang="en-US" dirty="0" err="1"/>
              <a:t>Haeruddin</a:t>
            </a:r>
            <a:r>
              <a:rPr lang="en-US" dirty="0"/>
              <a:t> S.E., M.M</a:t>
            </a:r>
            <a:endParaRPr lang="en-US" dirty="0">
              <a:latin typeface="+mj-lt"/>
            </a:endParaRPr>
          </a:p>
          <a:p>
            <a:pPr algn="ctr"/>
            <a:r>
              <a:rPr lang="id-ID" dirty="0">
                <a:solidFill>
                  <a:srgbClr val="FF0000"/>
                </a:solidFill>
                <a:latin typeface="+mj-lt"/>
              </a:rPr>
              <a:t>Disampaikan dalam Pelatihan Kewirausahaan Pemuda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AnGKATAN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II </a:t>
            </a:r>
          </a:p>
          <a:p>
            <a:pPr algn="ctr"/>
            <a:r>
              <a:rPr lang="id-ID" dirty="0">
                <a:solidFill>
                  <a:srgbClr val="FF0000"/>
                </a:solidFill>
                <a:latin typeface="+mj-lt"/>
              </a:rPr>
              <a:t>Hotel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Almadera</a:t>
            </a:r>
            <a:r>
              <a:rPr lang="id-ID" dirty="0">
                <a:solidFill>
                  <a:srgbClr val="FF0000"/>
                </a:solidFill>
                <a:latin typeface="+mj-lt"/>
              </a:rPr>
              <a:t> tanggal 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9</a:t>
            </a:r>
            <a:r>
              <a:rPr lang="id-ID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JULI</a:t>
            </a:r>
            <a:r>
              <a:rPr lang="id-ID" dirty="0">
                <a:solidFill>
                  <a:srgbClr val="FF0000"/>
                </a:solidFill>
                <a:latin typeface="+mj-lt"/>
              </a:rPr>
              <a:t> 2021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</a:t>
            </a:r>
            <a:r>
              <a:rPr lang="id-ID" dirty="0">
                <a:solidFill>
                  <a:srgbClr val="FF0000"/>
                </a:solidFill>
                <a:latin typeface="+mj-lt"/>
              </a:rPr>
              <a:t>Jam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16.00 – 18.00</a:t>
            </a:r>
            <a:r>
              <a:rPr lang="id-ID" dirty="0">
                <a:solidFill>
                  <a:srgbClr val="FF0000"/>
                </a:solidFill>
                <a:latin typeface="+mj-lt"/>
              </a:rPr>
              <a:t> Wita  </a:t>
            </a:r>
          </a:p>
          <a:p>
            <a:pPr algn="ctr"/>
            <a:endParaRPr lang="en-ID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6F2C84-52E0-4F59-A480-C785070EA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694" y="3429000"/>
            <a:ext cx="2438400" cy="1828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81DA6A-0CF0-4405-860A-0636B8197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6102" y="3503328"/>
            <a:ext cx="2802284" cy="1828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2B521F-DE37-4AD7-8422-521D19873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5849" y="3464354"/>
            <a:ext cx="1840302" cy="182880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C1F0F-A8C3-40C2-966B-E2228473E757}"/>
              </a:ext>
            </a:extLst>
          </p:cNvPr>
          <p:cNvSpPr txBox="1">
            <a:spLocks/>
          </p:cNvSpPr>
          <p:nvPr/>
        </p:nvSpPr>
        <p:spPr>
          <a:xfrm>
            <a:off x="4170483" y="5439523"/>
            <a:ext cx="3814963" cy="102904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dirty="0">
                <a:solidFill>
                  <a:schemeClr val="bg1"/>
                </a:solidFill>
              </a:rPr>
              <a:t>BELVA DEVARA &amp; IMAN USMAN</a:t>
            </a:r>
          </a:p>
          <a:p>
            <a:pPr algn="ctr"/>
            <a:r>
              <a:rPr lang="en-US" sz="2000" cap="none" dirty="0">
                <a:solidFill>
                  <a:schemeClr val="bg1"/>
                </a:solidFill>
              </a:rPr>
              <a:t>Founder RUANG GURU</a:t>
            </a:r>
            <a:endParaRPr lang="en-ID" sz="2000" dirty="0">
              <a:solidFill>
                <a:schemeClr val="bg1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93EACC3-E526-49D2-996B-49C4E6744C07}"/>
              </a:ext>
            </a:extLst>
          </p:cNvPr>
          <p:cNvSpPr txBox="1">
            <a:spLocks/>
          </p:cNvSpPr>
          <p:nvPr/>
        </p:nvSpPr>
        <p:spPr>
          <a:xfrm>
            <a:off x="916471" y="5312618"/>
            <a:ext cx="2741059" cy="1029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anose="05020102010507070707" pitchFamily="18" charset="2"/>
              <a:buNone/>
            </a:pPr>
            <a:r>
              <a:rPr lang="en-US" sz="2000" dirty="0">
                <a:solidFill>
                  <a:schemeClr val="bg1"/>
                </a:solidFill>
              </a:rPr>
              <a:t>NADIEM MAKARIM</a:t>
            </a: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en-US" sz="2000" dirty="0">
                <a:solidFill>
                  <a:schemeClr val="bg1"/>
                </a:solidFill>
              </a:rPr>
              <a:t>Founder GO-JEK</a:t>
            </a:r>
            <a:endParaRPr lang="en-ID" sz="2000" dirty="0">
              <a:solidFill>
                <a:schemeClr val="bg1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BC33429-4D7C-4F53-95D8-74E1A96C6CD3}"/>
              </a:ext>
            </a:extLst>
          </p:cNvPr>
          <p:cNvSpPr txBox="1">
            <a:spLocks/>
          </p:cNvSpPr>
          <p:nvPr/>
        </p:nvSpPr>
        <p:spPr>
          <a:xfrm>
            <a:off x="8145807" y="5293154"/>
            <a:ext cx="3056570" cy="1029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</a:rPr>
              <a:t>ACHMAD ZAKY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</a:rPr>
              <a:t>Founder BUKALAPAK</a:t>
            </a:r>
            <a:endParaRPr lang="en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937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59348-EAD9-419A-94EC-6ECF24488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KECERDASAN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A4A176-CCA1-405D-839C-4C751B3807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9983" y="1946721"/>
            <a:ext cx="6352034" cy="4348414"/>
          </a:xfrm>
        </p:spPr>
      </p:pic>
    </p:spTree>
    <p:extLst>
      <p:ext uri="{BB962C8B-B14F-4D97-AF65-F5344CB8AC3E}">
        <p14:creationId xmlns:p14="http://schemas.microsoft.com/office/powerpoint/2010/main" val="1215585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A070A-7D78-4984-AC2A-292D62A72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Inovatif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4FF641-3204-4F19-B71E-02B0CBBF5C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4771" y="1923352"/>
            <a:ext cx="6702458" cy="4468304"/>
          </a:xfrm>
        </p:spPr>
      </p:pic>
    </p:spTree>
    <p:extLst>
      <p:ext uri="{BB962C8B-B14F-4D97-AF65-F5344CB8AC3E}">
        <p14:creationId xmlns:p14="http://schemas.microsoft.com/office/powerpoint/2010/main" val="2384703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B788D-3D82-4D2A-9763-F58878612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KECERDASAN INTELEKTUAL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925CA9-C3DA-4EBB-B704-35AA3EFC61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192" y="1916979"/>
            <a:ext cx="4834584" cy="3309612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AC7E52A-322A-464E-97FE-2DD2B0AF0B2A}"/>
              </a:ext>
            </a:extLst>
          </p:cNvPr>
          <p:cNvSpPr/>
          <p:nvPr/>
        </p:nvSpPr>
        <p:spPr>
          <a:xfrm>
            <a:off x="5415776" y="1916979"/>
            <a:ext cx="63144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000" b="1" dirty="0" err="1">
                <a:latin typeface="Arial" panose="020B0604020202020204" pitchFamily="34" charset="0"/>
              </a:rPr>
              <a:t>Kecerdasan</a:t>
            </a:r>
            <a:r>
              <a:rPr lang="en-ID" sz="2000" b="1" dirty="0">
                <a:latin typeface="Arial" panose="020B0604020202020204" pitchFamily="34" charset="0"/>
              </a:rPr>
              <a:t> </a:t>
            </a:r>
            <a:r>
              <a:rPr lang="en-ID" sz="2000" b="1" dirty="0" err="1">
                <a:latin typeface="Arial" panose="020B0604020202020204" pitchFamily="34" charset="0"/>
              </a:rPr>
              <a:t>intelektual</a:t>
            </a:r>
            <a:r>
              <a:rPr lang="en-ID" sz="2000" dirty="0">
                <a:latin typeface="Arial" panose="020B0604020202020204" pitchFamily="34" charset="0"/>
              </a:rPr>
              <a:t> (</a:t>
            </a:r>
            <a:r>
              <a:rPr lang="en-ID" sz="2000" dirty="0" err="1"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bahasa</a:t>
            </a:r>
            <a:r>
              <a:rPr lang="en-ID" sz="2000" dirty="0"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ID" sz="2000" dirty="0" err="1"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Inggris</a:t>
            </a:r>
            <a:r>
              <a:rPr lang="en-ID" sz="2000" dirty="0">
                <a:latin typeface="Arial" panose="020B0604020202020204" pitchFamily="34" charset="0"/>
              </a:rPr>
              <a:t>: </a:t>
            </a:r>
            <a:r>
              <a:rPr lang="en-ID" sz="2000" i="1" dirty="0">
                <a:latin typeface="Arial" panose="020B0604020202020204" pitchFamily="34" charset="0"/>
              </a:rPr>
              <a:t>intelligence quotient, </a:t>
            </a:r>
            <a:r>
              <a:rPr lang="en-ID" sz="2000" i="1" dirty="0" err="1">
                <a:latin typeface="Arial" panose="020B0604020202020204" pitchFamily="34" charset="0"/>
              </a:rPr>
              <a:t>disingkat</a:t>
            </a:r>
            <a:r>
              <a:rPr lang="en-ID" sz="2000" i="1" dirty="0">
                <a:latin typeface="Arial" panose="020B0604020202020204" pitchFamily="34" charset="0"/>
              </a:rPr>
              <a:t> </a:t>
            </a:r>
            <a:r>
              <a:rPr lang="en-ID" sz="2000" b="1" i="1" dirty="0">
                <a:latin typeface="Arial" panose="020B0604020202020204" pitchFamily="34" charset="0"/>
              </a:rPr>
              <a:t>IQ</a:t>
            </a:r>
            <a:r>
              <a:rPr lang="en-ID" sz="2000" dirty="0">
                <a:latin typeface="Arial" panose="020B0604020202020204" pitchFamily="34" charset="0"/>
              </a:rPr>
              <a:t>) </a:t>
            </a:r>
            <a:r>
              <a:rPr lang="en-ID" sz="2000" dirty="0" err="1">
                <a:latin typeface="Arial" panose="020B0604020202020204" pitchFamily="34" charset="0"/>
              </a:rPr>
              <a:t>adalah</a:t>
            </a:r>
            <a:r>
              <a:rPr lang="en-ID" sz="2000" dirty="0">
                <a:latin typeface="Arial" panose="020B0604020202020204" pitchFamily="34" charset="0"/>
              </a:rPr>
              <a:t> </a:t>
            </a:r>
            <a:r>
              <a:rPr lang="en-ID" sz="2000" dirty="0" err="1">
                <a:latin typeface="Arial" panose="020B0604020202020204" pitchFamily="34" charset="0"/>
                <a:hlinkClick r:id="rId4" tooltip="Istila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istilah</a:t>
            </a:r>
            <a:r>
              <a:rPr lang="en-ID" sz="2000" dirty="0">
                <a:latin typeface="Arial" panose="020B0604020202020204" pitchFamily="34" charset="0"/>
              </a:rPr>
              <a:t> </a:t>
            </a:r>
            <a:r>
              <a:rPr lang="en-ID" sz="2000" dirty="0" err="1">
                <a:latin typeface="Arial" panose="020B0604020202020204" pitchFamily="34" charset="0"/>
                <a:hlinkClick r:id="rId5" tooltip="Umu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umum</a:t>
            </a:r>
            <a:r>
              <a:rPr lang="en-ID" sz="2000" dirty="0">
                <a:latin typeface="Arial" panose="020B0604020202020204" pitchFamily="34" charset="0"/>
              </a:rPr>
              <a:t> yang </a:t>
            </a:r>
            <a:r>
              <a:rPr lang="en-ID" sz="2000" dirty="0" err="1">
                <a:latin typeface="Arial" panose="020B0604020202020204" pitchFamily="34" charset="0"/>
              </a:rPr>
              <a:t>digunakan</a:t>
            </a:r>
            <a:r>
              <a:rPr lang="en-ID" sz="2000" dirty="0">
                <a:latin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</a:rPr>
              <a:t>untuk</a:t>
            </a:r>
            <a:r>
              <a:rPr lang="en-ID" sz="2000" dirty="0">
                <a:latin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</a:rPr>
              <a:t>menjelaskan</a:t>
            </a:r>
            <a:r>
              <a:rPr lang="en-ID" sz="2000" dirty="0">
                <a:latin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</a:rPr>
              <a:t>sifat</a:t>
            </a:r>
            <a:r>
              <a:rPr lang="en-ID" sz="2000" dirty="0">
                <a:latin typeface="Arial" panose="020B0604020202020204" pitchFamily="34" charset="0"/>
              </a:rPr>
              <a:t> </a:t>
            </a:r>
            <a:r>
              <a:rPr lang="en-ID" sz="2000" dirty="0" err="1">
                <a:latin typeface="Arial" panose="020B0604020202020204" pitchFamily="34" charset="0"/>
                <a:hlinkClick r:id="rId6" tooltip="Pikira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pikiran</a:t>
            </a:r>
            <a:r>
              <a:rPr lang="en-ID" sz="2000" dirty="0">
                <a:latin typeface="Arial" panose="020B0604020202020204" pitchFamily="34" charset="0"/>
              </a:rPr>
              <a:t> yang </a:t>
            </a:r>
            <a:r>
              <a:rPr lang="en-ID" sz="2000" dirty="0" err="1">
                <a:latin typeface="Arial" panose="020B0604020202020204" pitchFamily="34" charset="0"/>
              </a:rPr>
              <a:t>mencakup</a:t>
            </a:r>
            <a:r>
              <a:rPr lang="en-ID" sz="2000" dirty="0">
                <a:latin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</a:rPr>
              <a:t>sejumlah</a:t>
            </a:r>
            <a:r>
              <a:rPr lang="en-ID" sz="2000" dirty="0">
                <a:latin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</a:rPr>
              <a:t>kemampuan</a:t>
            </a:r>
            <a:r>
              <a:rPr lang="en-ID" sz="2000" dirty="0">
                <a:latin typeface="Arial" panose="020B0604020202020204" pitchFamily="34" charset="0"/>
              </a:rPr>
              <a:t>, </a:t>
            </a:r>
            <a:r>
              <a:rPr lang="en-ID" sz="2000" dirty="0" err="1">
                <a:latin typeface="Arial" panose="020B0604020202020204" pitchFamily="34" charset="0"/>
              </a:rPr>
              <a:t>seperti</a:t>
            </a:r>
            <a:r>
              <a:rPr lang="en-ID" sz="2000" dirty="0">
                <a:latin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</a:rPr>
              <a:t>kemampuan</a:t>
            </a:r>
            <a:r>
              <a:rPr lang="en-ID" sz="2000" dirty="0">
                <a:latin typeface="Arial" panose="020B0604020202020204" pitchFamily="34" charset="0"/>
              </a:rPr>
              <a:t> </a:t>
            </a:r>
            <a:r>
              <a:rPr lang="en-ID" sz="2000" dirty="0" err="1">
                <a:latin typeface="Arial" panose="020B0604020202020204" pitchFamily="34" charset="0"/>
                <a:hlinkClick r:id="rId7" tooltip="IQ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menalar</a:t>
            </a:r>
            <a:r>
              <a:rPr lang="en-ID" sz="2000" dirty="0">
                <a:latin typeface="Arial" panose="020B0604020202020204" pitchFamily="34" charset="0"/>
              </a:rPr>
              <a:t>, </a:t>
            </a:r>
            <a:r>
              <a:rPr lang="en-ID" sz="2000" dirty="0" err="1">
                <a:latin typeface="Arial" panose="020B0604020202020204" pitchFamily="34" charset="0"/>
                <a:hlinkClick r:id="rId8" tooltip="Rencan (halaman belum tersedia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merencanakan</a:t>
            </a:r>
            <a:r>
              <a:rPr lang="en-ID" sz="2000" dirty="0">
                <a:latin typeface="Arial" panose="020B0604020202020204" pitchFamily="34" charset="0"/>
              </a:rPr>
              <a:t>, </a:t>
            </a:r>
            <a:r>
              <a:rPr lang="en-ID" sz="2000" dirty="0" err="1">
                <a:latin typeface="Arial" panose="020B0604020202020204" pitchFamily="34" charset="0"/>
                <a:hlinkClick r:id="rId9" tooltip="Pemecahan masala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memecahkan</a:t>
            </a:r>
            <a:r>
              <a:rPr lang="en-ID" sz="2000" dirty="0">
                <a:latin typeface="Arial" panose="020B0604020202020204" pitchFamily="34" charset="0"/>
                <a:hlinkClick r:id="rId9" tooltip="Pemecahan masala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ID" sz="2000" dirty="0" err="1">
                <a:latin typeface="Arial" panose="020B0604020202020204" pitchFamily="34" charset="0"/>
                <a:hlinkClick r:id="rId9" tooltip="Pemecahan masala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masalah</a:t>
            </a:r>
            <a:r>
              <a:rPr lang="en-ID" sz="2000" dirty="0">
                <a:latin typeface="Arial" panose="020B0604020202020204" pitchFamily="34" charset="0"/>
              </a:rPr>
              <a:t>, </a:t>
            </a:r>
            <a:r>
              <a:rPr lang="en-ID" sz="2000" dirty="0" err="1">
                <a:latin typeface="Arial" panose="020B0604020202020204" pitchFamily="34" charset="0"/>
              </a:rPr>
              <a:t>berpikir</a:t>
            </a:r>
            <a:r>
              <a:rPr lang="en-ID" sz="2000" dirty="0">
                <a:latin typeface="Arial" panose="020B0604020202020204" pitchFamily="34" charset="0"/>
              </a:rPr>
              <a:t> </a:t>
            </a:r>
            <a:r>
              <a:rPr lang="en-ID" sz="2000" dirty="0" err="1">
                <a:latin typeface="Arial" panose="020B0604020202020204" pitchFamily="34" charset="0"/>
                <a:hlinkClick r:id="rId10" tooltip="Abstra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abstrak</a:t>
            </a:r>
            <a:r>
              <a:rPr lang="en-ID" sz="2000" dirty="0">
                <a:latin typeface="Arial" panose="020B0604020202020204" pitchFamily="34" charset="0"/>
              </a:rPr>
              <a:t>, </a:t>
            </a:r>
            <a:r>
              <a:rPr lang="en-ID" sz="2000" dirty="0" err="1">
                <a:latin typeface="Arial" panose="020B0604020202020204" pitchFamily="34" charset="0"/>
              </a:rPr>
              <a:t>memahami</a:t>
            </a:r>
            <a:r>
              <a:rPr lang="en-ID" sz="2000" dirty="0">
                <a:latin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</a:rPr>
              <a:t>gagasan</a:t>
            </a:r>
            <a:r>
              <a:rPr lang="en-ID" sz="2000" dirty="0">
                <a:latin typeface="Arial" panose="020B0604020202020204" pitchFamily="34" charset="0"/>
              </a:rPr>
              <a:t>, </a:t>
            </a:r>
            <a:r>
              <a:rPr lang="en-ID" sz="2000" dirty="0" err="1">
                <a:latin typeface="Arial" panose="020B0604020202020204" pitchFamily="34" charset="0"/>
              </a:rPr>
              <a:t>menggunakan</a:t>
            </a:r>
            <a:r>
              <a:rPr lang="en-ID" sz="2000" dirty="0">
                <a:latin typeface="Arial" panose="020B0604020202020204" pitchFamily="34" charset="0"/>
              </a:rPr>
              <a:t> </a:t>
            </a:r>
            <a:r>
              <a:rPr lang="en-ID" sz="2000" dirty="0" err="1">
                <a:latin typeface="Arial" panose="020B0604020202020204" pitchFamily="34" charset="0"/>
                <a:hlinkClick r:id="rId11" tooltip="Bahas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bahasa</a:t>
            </a:r>
            <a:r>
              <a:rPr lang="en-ID" sz="2000" dirty="0">
                <a:latin typeface="Arial" panose="020B0604020202020204" pitchFamily="34" charset="0"/>
              </a:rPr>
              <a:t>, </a:t>
            </a:r>
            <a:r>
              <a:rPr lang="en-ID" sz="2000" dirty="0" err="1">
                <a:latin typeface="Arial" panose="020B0604020202020204" pitchFamily="34" charset="0"/>
                <a:hlinkClick r:id="rId12" tooltip="Daya tangkap (halaman belum tersedia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daya</a:t>
            </a:r>
            <a:r>
              <a:rPr lang="en-ID" sz="2000" dirty="0">
                <a:latin typeface="Arial" panose="020B0604020202020204" pitchFamily="34" charset="0"/>
                <a:hlinkClick r:id="rId12" tooltip="Daya tangkap (halaman belum tersedia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ID" sz="2000" dirty="0" err="1">
                <a:latin typeface="Arial" panose="020B0604020202020204" pitchFamily="34" charset="0"/>
                <a:hlinkClick r:id="rId12" tooltip="Daya tangkap (halaman belum tersedia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tangkap</a:t>
            </a:r>
            <a:r>
              <a:rPr lang="en-ID" sz="2000" dirty="0">
                <a:latin typeface="Arial" panose="020B0604020202020204" pitchFamily="34" charset="0"/>
              </a:rPr>
              <a:t>, dan </a:t>
            </a:r>
            <a:r>
              <a:rPr lang="en-ID" sz="2000" dirty="0" err="1">
                <a:latin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belajar</a:t>
            </a:r>
            <a:r>
              <a:rPr lang="en-ID" sz="2000" dirty="0">
                <a:latin typeface="Arial" panose="020B0604020202020204" pitchFamily="34" charset="0"/>
              </a:rPr>
              <a:t>. </a:t>
            </a:r>
            <a:endParaRPr lang="en-ID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8121CF-6722-468C-BD30-E01138917E0D}"/>
              </a:ext>
            </a:extLst>
          </p:cNvPr>
          <p:cNvSpPr/>
          <p:nvPr/>
        </p:nvSpPr>
        <p:spPr>
          <a:xfrm>
            <a:off x="2170545" y="2142836"/>
            <a:ext cx="1607128" cy="1286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215075-2933-4FC1-8AF6-B8241A20F39F}"/>
              </a:ext>
            </a:extLst>
          </p:cNvPr>
          <p:cNvSpPr/>
          <p:nvPr/>
        </p:nvSpPr>
        <p:spPr>
          <a:xfrm>
            <a:off x="3600893" y="2928703"/>
            <a:ext cx="1766133" cy="1019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82333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B788D-3D82-4D2A-9763-F58878612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KECERDASAN Spiritual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925CA9-C3DA-4EBB-B704-35AA3EFC61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192" y="1916979"/>
            <a:ext cx="4834584" cy="3309612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AC7E52A-322A-464E-97FE-2DD2B0AF0B2A}"/>
              </a:ext>
            </a:extLst>
          </p:cNvPr>
          <p:cNvSpPr/>
          <p:nvPr/>
        </p:nvSpPr>
        <p:spPr>
          <a:xfrm>
            <a:off x="5415776" y="1916979"/>
            <a:ext cx="61950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Kecerdasan</a:t>
            </a:r>
            <a:r>
              <a:rPr lang="en-ID" sz="2000" b="1" dirty="0">
                <a:latin typeface="Arial" panose="020B0604020202020204" pitchFamily="34" charset="0"/>
                <a:cs typeface="Arial" panose="020B0604020202020204" pitchFamily="34" charset="0"/>
              </a:rPr>
              <a:t> spiritual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  <a:hlinkClick r:id="rId3" tooltip="Bahasa Inggri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bahasa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  <a:hlinkClick r:id="rId3" tooltip="Bahasa Inggri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  <a:hlinkClick r:id="rId3" tooltip="Bahasa Inggri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Inggris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r>
              <a:rPr lang="en-ID" sz="2000" i="1" dirty="0">
                <a:latin typeface="Arial" panose="020B0604020202020204" pitchFamily="34" charset="0"/>
                <a:cs typeface="Arial" panose="020B0604020202020204" pitchFamily="34" charset="0"/>
              </a:rPr>
              <a:t>spiritual quotient, </a:t>
            </a:r>
            <a:r>
              <a:rPr lang="en-ID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disingkat</a:t>
            </a:r>
            <a:r>
              <a:rPr lang="en-ID" sz="2000" i="1" dirty="0">
                <a:latin typeface="Arial" panose="020B0604020202020204" pitchFamily="34" charset="0"/>
                <a:cs typeface="Arial" panose="020B0604020202020204" pitchFamily="34" charset="0"/>
              </a:rPr>
              <a:t> SQ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  <a:hlinkClick r:id="rId4" tooltip="Kecerdasa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kecerdasan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  <a:hlinkClick r:id="rId5" tooltip="Jiw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jiwa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 yang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membantu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seseorang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mengembangkan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dirinya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utuh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penciptaan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kemungkinan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menerapkan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nilai-nilai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  <a:hlinkClick r:id="rId6" tooltip="Positif (halaman belum tersedia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positif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8121CF-6722-468C-BD30-E01138917E0D}"/>
              </a:ext>
            </a:extLst>
          </p:cNvPr>
          <p:cNvSpPr/>
          <p:nvPr/>
        </p:nvSpPr>
        <p:spPr>
          <a:xfrm>
            <a:off x="826377" y="3029804"/>
            <a:ext cx="1607128" cy="1286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215075-2933-4FC1-8AF6-B8241A20F39F}"/>
              </a:ext>
            </a:extLst>
          </p:cNvPr>
          <p:cNvSpPr/>
          <p:nvPr/>
        </p:nvSpPr>
        <p:spPr>
          <a:xfrm>
            <a:off x="3600893" y="2928703"/>
            <a:ext cx="1766133" cy="1019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69384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B788D-3D82-4D2A-9763-F58878612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KECERDASAN </a:t>
            </a:r>
            <a:r>
              <a:rPr lang="en-US" dirty="0" err="1"/>
              <a:t>Emosional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925CA9-C3DA-4EBB-B704-35AA3EFC61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192" y="1916979"/>
            <a:ext cx="4834584" cy="3309612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AC7E52A-322A-464E-97FE-2DD2B0AF0B2A}"/>
              </a:ext>
            </a:extLst>
          </p:cNvPr>
          <p:cNvSpPr/>
          <p:nvPr/>
        </p:nvSpPr>
        <p:spPr>
          <a:xfrm>
            <a:off x="5415776" y="1916979"/>
            <a:ext cx="61950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Kecerdasan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emosional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(EQ)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mengacu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kemampuan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memahami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mengendalikan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mengevaluasi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emosi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Beberapa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peneliti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melaporkan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bahwa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kecerdasan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emosional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dipelajari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diperkuat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sementara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yang lain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mengklaim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karakteristik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</a:rPr>
              <a:t>bawaan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8121CF-6722-468C-BD30-E01138917E0D}"/>
              </a:ext>
            </a:extLst>
          </p:cNvPr>
          <p:cNvSpPr/>
          <p:nvPr/>
        </p:nvSpPr>
        <p:spPr>
          <a:xfrm>
            <a:off x="826377" y="3029804"/>
            <a:ext cx="1607128" cy="1286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215075-2933-4FC1-8AF6-B8241A20F39F}"/>
              </a:ext>
            </a:extLst>
          </p:cNvPr>
          <p:cNvSpPr/>
          <p:nvPr/>
        </p:nvSpPr>
        <p:spPr>
          <a:xfrm>
            <a:off x="2009837" y="2222786"/>
            <a:ext cx="1766133" cy="12062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9621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9F0DE-01E6-4B48-B847-50BBFD18A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INOVAsi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A2708-B61B-47FB-863D-2A0BC549E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5225248" cy="3678303"/>
          </a:xfrm>
        </p:spPr>
        <p:txBody>
          <a:bodyPr/>
          <a:lstStyle/>
          <a:p>
            <a:r>
              <a:rPr lang="en-ID" b="1" dirty="0" err="1">
                <a:solidFill>
                  <a:schemeClr val="tx1"/>
                </a:solidFill>
              </a:rPr>
              <a:t>Reka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baru</a:t>
            </a:r>
            <a:r>
              <a:rPr lang="en-ID" dirty="0">
                <a:solidFill>
                  <a:schemeClr val="tx1"/>
                </a:solidFill>
              </a:rPr>
              <a:t> </a:t>
            </a:r>
            <a:r>
              <a:rPr lang="en-ID" dirty="0" err="1">
                <a:solidFill>
                  <a:schemeClr val="tx1"/>
                </a:solidFill>
              </a:rPr>
              <a:t>atau</a:t>
            </a:r>
            <a:r>
              <a:rPr lang="en-ID" dirty="0">
                <a:solidFill>
                  <a:schemeClr val="tx1"/>
                </a:solidFill>
              </a:rPr>
              <a:t> </a:t>
            </a:r>
            <a:r>
              <a:rPr lang="en-ID" b="1" dirty="0" err="1">
                <a:solidFill>
                  <a:schemeClr val="tx1"/>
                </a:solidFill>
              </a:rPr>
              <a:t>inovasi</a:t>
            </a:r>
            <a:r>
              <a:rPr lang="en-ID" dirty="0">
                <a:solidFill>
                  <a:schemeClr val="tx1"/>
                </a:solidFill>
              </a:rPr>
              <a:t> (</a:t>
            </a:r>
            <a:r>
              <a:rPr lang="en-ID" dirty="0" err="1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bahasa</a:t>
            </a:r>
            <a:r>
              <a:rPr lang="en-ID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ID" dirty="0" err="1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Inggris</a:t>
            </a:r>
            <a:r>
              <a:rPr lang="en-ID" dirty="0">
                <a:solidFill>
                  <a:schemeClr val="tx1"/>
                </a:solidFill>
              </a:rPr>
              <a:t>: </a:t>
            </a:r>
            <a:r>
              <a:rPr lang="en-ID" i="1" dirty="0">
                <a:solidFill>
                  <a:schemeClr val="tx1"/>
                </a:solidFill>
              </a:rPr>
              <a:t>innovation</a:t>
            </a:r>
            <a:r>
              <a:rPr lang="en-ID" dirty="0">
                <a:solidFill>
                  <a:schemeClr val="tx1"/>
                </a:solidFill>
              </a:rPr>
              <a:t>) </a:t>
            </a:r>
            <a:r>
              <a:rPr lang="en-ID" dirty="0" err="1">
                <a:solidFill>
                  <a:schemeClr val="tx1"/>
                </a:solidFill>
              </a:rPr>
              <a:t>dapat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diartikan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sebagai</a:t>
            </a:r>
            <a:r>
              <a:rPr lang="en-ID" dirty="0">
                <a:solidFill>
                  <a:schemeClr val="tx1"/>
                </a:solidFill>
              </a:rPr>
              <a:t> proses dan/</a:t>
            </a:r>
            <a:r>
              <a:rPr lang="en-ID" dirty="0" err="1">
                <a:solidFill>
                  <a:schemeClr val="tx1"/>
                </a:solidFill>
              </a:rPr>
              <a:t>atau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hasil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pengembangan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pemanfaatan</a:t>
            </a:r>
            <a:r>
              <a:rPr lang="en-ID" dirty="0">
                <a:solidFill>
                  <a:schemeClr val="tx1"/>
                </a:solidFill>
              </a:rPr>
              <a:t>/</a:t>
            </a:r>
            <a:r>
              <a:rPr lang="en-ID" dirty="0" err="1">
                <a:solidFill>
                  <a:schemeClr val="tx1"/>
                </a:solidFill>
              </a:rPr>
              <a:t>mobilisasi</a:t>
            </a:r>
            <a:r>
              <a:rPr lang="en-ID" dirty="0">
                <a:solidFill>
                  <a:schemeClr val="tx1"/>
                </a:solidFill>
              </a:rPr>
              <a:t> </a:t>
            </a:r>
            <a:r>
              <a:rPr lang="en-ID" dirty="0" err="1">
                <a:solidFill>
                  <a:schemeClr val="tx1"/>
                </a:solidFill>
                <a:hlinkClick r:id="rId3" tooltip="Pengetahua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pengetahuan</a:t>
            </a:r>
            <a:r>
              <a:rPr lang="en-ID" dirty="0">
                <a:solidFill>
                  <a:schemeClr val="tx1"/>
                </a:solidFill>
              </a:rPr>
              <a:t>, </a:t>
            </a:r>
            <a:r>
              <a:rPr lang="en-ID" dirty="0" err="1">
                <a:solidFill>
                  <a:schemeClr val="tx1"/>
                </a:solidFill>
              </a:rPr>
              <a:t>keterampilan</a:t>
            </a:r>
            <a:r>
              <a:rPr lang="en-ID" dirty="0">
                <a:solidFill>
                  <a:schemeClr val="tx1"/>
                </a:solidFill>
              </a:rPr>
              <a:t> (</a:t>
            </a:r>
            <a:r>
              <a:rPr lang="en-ID" dirty="0" err="1">
                <a:solidFill>
                  <a:schemeClr val="tx1"/>
                </a:solidFill>
              </a:rPr>
              <a:t>termasuk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keterampilan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teknologis</a:t>
            </a:r>
            <a:r>
              <a:rPr lang="en-ID" dirty="0">
                <a:solidFill>
                  <a:schemeClr val="tx1"/>
                </a:solidFill>
              </a:rPr>
              <a:t>) dan </a:t>
            </a:r>
            <a:r>
              <a:rPr lang="en-ID" dirty="0" err="1">
                <a:solidFill>
                  <a:schemeClr val="tx1"/>
                </a:solidFill>
              </a:rPr>
              <a:t>pengalaman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untuk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menciptakan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atau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memperbaiki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produk</a:t>
            </a:r>
            <a:r>
              <a:rPr lang="en-ID" dirty="0">
                <a:solidFill>
                  <a:schemeClr val="tx1"/>
                </a:solidFill>
              </a:rPr>
              <a:t> (</a:t>
            </a:r>
            <a:r>
              <a:rPr lang="en-ID" dirty="0" err="1">
                <a:solidFill>
                  <a:schemeClr val="tx1"/>
                </a:solidFill>
              </a:rPr>
              <a:t>barang</a:t>
            </a:r>
            <a:r>
              <a:rPr lang="en-ID" dirty="0">
                <a:solidFill>
                  <a:schemeClr val="tx1"/>
                </a:solidFill>
              </a:rPr>
              <a:t> dan/</a:t>
            </a:r>
            <a:r>
              <a:rPr lang="en-ID" dirty="0" err="1">
                <a:solidFill>
                  <a:schemeClr val="tx1"/>
                </a:solidFill>
              </a:rPr>
              <a:t>atau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jasa</a:t>
            </a:r>
            <a:r>
              <a:rPr lang="en-ID" dirty="0">
                <a:solidFill>
                  <a:schemeClr val="tx1"/>
                </a:solidFill>
              </a:rPr>
              <a:t>), proses, dan/</a:t>
            </a:r>
            <a:r>
              <a:rPr lang="en-ID" dirty="0" err="1">
                <a:solidFill>
                  <a:schemeClr val="tx1"/>
                </a:solidFill>
              </a:rPr>
              <a:t>atau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sistem</a:t>
            </a:r>
            <a:r>
              <a:rPr lang="en-ID" dirty="0">
                <a:solidFill>
                  <a:schemeClr val="tx1"/>
                </a:solidFill>
              </a:rPr>
              <a:t> yang </a:t>
            </a:r>
            <a:r>
              <a:rPr lang="en-ID" dirty="0" err="1">
                <a:solidFill>
                  <a:schemeClr val="tx1"/>
                </a:solidFill>
              </a:rPr>
              <a:t>baru</a:t>
            </a:r>
            <a:r>
              <a:rPr lang="en-ID" dirty="0">
                <a:solidFill>
                  <a:schemeClr val="tx1"/>
                </a:solidFill>
              </a:rPr>
              <a:t>, yang </a:t>
            </a:r>
            <a:r>
              <a:rPr lang="en-ID" dirty="0" err="1">
                <a:solidFill>
                  <a:schemeClr val="tx1"/>
                </a:solidFill>
              </a:rPr>
              <a:t>memberikan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nilai</a:t>
            </a:r>
            <a:r>
              <a:rPr lang="en-ID" dirty="0">
                <a:solidFill>
                  <a:schemeClr val="tx1"/>
                </a:solidFill>
              </a:rPr>
              <a:t> yang </a:t>
            </a:r>
            <a:r>
              <a:rPr lang="en-ID" dirty="0" err="1">
                <a:solidFill>
                  <a:schemeClr val="tx1"/>
                </a:solidFill>
              </a:rPr>
              <a:t>berarti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atau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secara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signifikan</a:t>
            </a:r>
            <a:r>
              <a:rPr lang="en-ID" dirty="0">
                <a:solidFill>
                  <a:schemeClr val="tx1"/>
                </a:solidFill>
              </a:rPr>
              <a:t> (</a:t>
            </a:r>
            <a:r>
              <a:rPr lang="en-ID" dirty="0" err="1">
                <a:solidFill>
                  <a:schemeClr val="tx1"/>
                </a:solidFill>
              </a:rPr>
              <a:t>terutama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ekonomi</a:t>
            </a:r>
            <a:r>
              <a:rPr lang="en-ID" dirty="0">
                <a:solidFill>
                  <a:schemeClr val="tx1"/>
                </a:solidFill>
              </a:rPr>
              <a:t> dan </a:t>
            </a:r>
            <a:r>
              <a:rPr lang="en-ID" dirty="0" err="1">
                <a:solidFill>
                  <a:schemeClr val="tx1"/>
                </a:solidFill>
              </a:rPr>
              <a:t>sosial</a:t>
            </a:r>
            <a:r>
              <a:rPr lang="en-ID" dirty="0">
                <a:solidFill>
                  <a:schemeClr val="tx1"/>
                </a:solidFill>
              </a:rPr>
              <a:t>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FED27B-FEB4-4433-A2FE-ACBE8596C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456023"/>
            <a:ext cx="5336600" cy="312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76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D42FE-2E6A-4DDF-837E-1FD033DDC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Inspirasi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8FAA8-9374-4541-B342-B0BE487F3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5389840" cy="3678303"/>
          </a:xfrm>
        </p:spPr>
        <p:txBody>
          <a:bodyPr/>
          <a:lstStyle/>
          <a:p>
            <a:r>
              <a:rPr lang="en-ID" b="1" dirty="0" err="1"/>
              <a:t>Inspirasi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dorongan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terus</a:t>
            </a:r>
            <a:r>
              <a:rPr lang="en-ID" dirty="0"/>
              <a:t> </a:t>
            </a:r>
            <a:r>
              <a:rPr lang="en-ID" dirty="0" err="1"/>
              <a:t>berpikir</a:t>
            </a:r>
            <a:r>
              <a:rPr lang="en-ID" dirty="0"/>
              <a:t> </a:t>
            </a:r>
            <a:r>
              <a:rPr lang="en-ID" dirty="0" err="1"/>
              <a:t>kreatif</a:t>
            </a:r>
            <a:r>
              <a:rPr lang="en-ID" dirty="0"/>
              <a:t>. Ada </a:t>
            </a:r>
            <a:r>
              <a:rPr lang="en-ID" dirty="0" err="1"/>
              <a:t>hari-hari</a:t>
            </a:r>
            <a:r>
              <a:rPr lang="en-ID" dirty="0"/>
              <a:t> </a:t>
            </a:r>
            <a:r>
              <a:rPr lang="en-ID" dirty="0" err="1"/>
              <a:t>ketika</a:t>
            </a:r>
            <a:r>
              <a:rPr lang="en-ID" dirty="0"/>
              <a:t> </a:t>
            </a:r>
            <a:r>
              <a:rPr lang="en-ID" dirty="0" err="1"/>
              <a:t>kamu</a:t>
            </a:r>
            <a:r>
              <a:rPr lang="en-ID" dirty="0"/>
              <a:t> </a:t>
            </a:r>
            <a:r>
              <a:rPr lang="en-ID" dirty="0" err="1"/>
              <a:t>merasa</a:t>
            </a:r>
            <a:r>
              <a:rPr lang="en-ID" dirty="0"/>
              <a:t> </a:t>
            </a:r>
            <a:r>
              <a:rPr lang="en-ID" dirty="0" err="1"/>
              <a:t>terinspirasi</a:t>
            </a:r>
            <a:r>
              <a:rPr lang="en-ID" dirty="0"/>
              <a:t>,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ide,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,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meningkatkan</a:t>
            </a:r>
            <a:r>
              <a:rPr lang="en-ID" dirty="0"/>
              <a:t> </a:t>
            </a:r>
            <a:r>
              <a:rPr lang="en-ID" dirty="0" err="1"/>
              <a:t>kehidupan</a:t>
            </a:r>
            <a:r>
              <a:rPr lang="en-ID" dirty="0"/>
              <a:t>, </a:t>
            </a:r>
            <a:r>
              <a:rPr lang="en-ID" dirty="0" err="1"/>
              <a:t>bisnis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. </a:t>
            </a:r>
            <a:r>
              <a:rPr lang="en-ID" dirty="0" err="1"/>
              <a:t>Inspirasi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kunci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2668F2-45ED-4714-A184-F706F59DA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969" y="2284497"/>
            <a:ext cx="4957572" cy="34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1035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111</TotalTime>
  <Words>628</Words>
  <Application>Microsoft Office PowerPoint</Application>
  <PresentationFormat>Widescreen</PresentationFormat>
  <Paragraphs>75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Gill Sans MT</vt:lpstr>
      <vt:lpstr>Wingdings 2</vt:lpstr>
      <vt:lpstr>Dividend</vt:lpstr>
      <vt:lpstr>Kreativitas dan Inovasi dalam Kewirausahaan di era Digital</vt:lpstr>
      <vt:lpstr>Kreativitas dan Inovasi dalam Kewirausahaan di era Digital</vt:lpstr>
      <vt:lpstr>KECERDASAN</vt:lpstr>
      <vt:lpstr>Inovatif</vt:lpstr>
      <vt:lpstr>KECERDASAN INTELEKTUAL</vt:lpstr>
      <vt:lpstr>KECERDASAN Spiritual</vt:lpstr>
      <vt:lpstr>KECERDASAN Emosional</vt:lpstr>
      <vt:lpstr>INOVAsi</vt:lpstr>
      <vt:lpstr>Inspirasi</vt:lpstr>
      <vt:lpstr>Visi</vt:lpstr>
      <vt:lpstr>GROWTH (PERKEMBANGAN)</vt:lpstr>
      <vt:lpstr>IDE</vt:lpstr>
      <vt:lpstr>Proses</vt:lpstr>
      <vt:lpstr>DEVELOPMENT</vt:lpstr>
      <vt:lpstr>Kreativitas</vt:lpstr>
      <vt:lpstr>KREATIVITAS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Kreativitas dan Inovasi dalam Kewirausahaan di era Digital</dc:title>
  <dc:creator>Apri</dc:creator>
  <cp:lastModifiedBy>Apri</cp:lastModifiedBy>
  <cp:revision>14</cp:revision>
  <dcterms:created xsi:type="dcterms:W3CDTF">2021-07-09T06:21:39Z</dcterms:created>
  <dcterms:modified xsi:type="dcterms:W3CDTF">2021-07-09T08:51:48Z</dcterms:modified>
</cp:coreProperties>
</file>